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8CD46CA-10EC-490E-8724-F6829FF1AC4C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51B05E2-8CC0-425B-9742-5C48A90F7C9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37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46CA-10EC-490E-8724-F6829FF1AC4C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05E2-8CC0-425B-9742-5C48A90F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1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46CA-10EC-490E-8724-F6829FF1AC4C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05E2-8CC0-425B-9742-5C48A90F7C9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905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46CA-10EC-490E-8724-F6829FF1AC4C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05E2-8CC0-425B-9742-5C48A90F7C9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159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46CA-10EC-490E-8724-F6829FF1AC4C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05E2-8CC0-425B-9742-5C48A90F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46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46CA-10EC-490E-8724-F6829FF1AC4C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05E2-8CC0-425B-9742-5C48A90F7C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680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46CA-10EC-490E-8724-F6829FF1AC4C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05E2-8CC0-425B-9742-5C48A90F7C9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783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46CA-10EC-490E-8724-F6829FF1AC4C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05E2-8CC0-425B-9742-5C48A90F7C9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004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46CA-10EC-490E-8724-F6829FF1AC4C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05E2-8CC0-425B-9742-5C48A90F7C9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35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46CA-10EC-490E-8724-F6829FF1AC4C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05E2-8CC0-425B-9742-5C48A90F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95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46CA-10EC-490E-8724-F6829FF1AC4C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05E2-8CC0-425B-9742-5C48A90F7C9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980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46CA-10EC-490E-8724-F6829FF1AC4C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05E2-8CC0-425B-9742-5C48A90F7C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75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46CA-10EC-490E-8724-F6829FF1AC4C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05E2-8CC0-425B-9742-5C48A90F7C9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68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46CA-10EC-490E-8724-F6829FF1AC4C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05E2-8CC0-425B-9742-5C48A90F7C9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4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46CA-10EC-490E-8724-F6829FF1AC4C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05E2-8CC0-425B-9742-5C48A90F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37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46CA-10EC-490E-8724-F6829FF1AC4C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05E2-8CC0-425B-9742-5C48A90F7C9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33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46CA-10EC-490E-8724-F6829FF1AC4C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05E2-8CC0-425B-9742-5C48A90F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1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CD46CA-10EC-490E-8724-F6829FF1AC4C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1B05E2-8CC0-425B-9742-5C48A90F7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1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169249"/>
          </a:xfrm>
        </p:spPr>
        <p:txBody>
          <a:bodyPr/>
          <a:lstStyle/>
          <a:p>
            <a:r>
              <a:rPr lang="fa-IR" b="1" dirty="0" smtClean="0">
                <a:solidFill>
                  <a:srgbClr val="002060"/>
                </a:solidFill>
                <a:cs typeface="0 Kamand Bold" panose="00000700000000000000" pitchFamily="2" charset="-78"/>
              </a:rPr>
              <a:t>بسم الله الرحمن الرحیم</a:t>
            </a:r>
            <a:endParaRPr lang="en-US" b="1" dirty="0">
              <a:solidFill>
                <a:srgbClr val="002060"/>
              </a:solidFill>
              <a:cs typeface="0 Kamand Bold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accent5">
                    <a:lumMod val="50000"/>
                  </a:schemeClr>
                </a:solidFill>
              </a:rPr>
              <a:t>لذتی که ازعلم حاصل می شود بی آلایش است.</a:t>
            </a:r>
          </a:p>
          <a:p>
            <a:r>
              <a:rPr lang="fa-IR" sz="1800" b="1" dirty="0" smtClean="0">
                <a:solidFill>
                  <a:srgbClr val="C00000"/>
                </a:solidFill>
              </a:rPr>
              <a:t>(افلاطون)</a:t>
            </a:r>
            <a:endParaRPr lang="en-US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52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accent4"/>
                </a:solidFill>
                <a:cs typeface="0 Kamand Bold" panose="00000700000000000000" pitchFamily="2" charset="-78"/>
              </a:rPr>
              <a:t>روش های کنترل:</a:t>
            </a:r>
            <a:endParaRPr lang="en-US" dirty="0">
              <a:solidFill>
                <a:schemeClr val="accent4"/>
              </a:solidFill>
              <a:cs typeface="0 Kamand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sz="2800" b="1" dirty="0">
                <a:solidFill>
                  <a:schemeClr val="accent5"/>
                </a:solidFill>
                <a:cs typeface="0 Badr" panose="00000400000000000000" pitchFamily="2" charset="-78"/>
              </a:rPr>
              <a:t>1.	روش های سنتی:</a:t>
            </a:r>
            <a:r>
              <a:rPr lang="fa-IR" sz="2800" b="1" dirty="0">
                <a:solidFill>
                  <a:srgbClr val="002060"/>
                </a:solidFill>
                <a:cs typeface="0 Badr" panose="00000400000000000000" pitchFamily="2" charset="-78"/>
              </a:rPr>
              <a:t>1-گذارش های آماری2-بازرسی های عملی</a:t>
            </a:r>
          </a:p>
          <a:p>
            <a:pPr marL="0" indent="0" algn="r" rtl="1">
              <a:buNone/>
            </a:pPr>
            <a:r>
              <a:rPr lang="fa-IR" sz="2800" b="1" dirty="0">
                <a:solidFill>
                  <a:schemeClr val="accent5"/>
                </a:solidFill>
                <a:cs typeface="0 Badr" panose="00000400000000000000" pitchFamily="2" charset="-78"/>
              </a:rPr>
              <a:t>2.	کنترل ازطریق بودجه:</a:t>
            </a:r>
            <a:r>
              <a:rPr lang="fa-IR" sz="2800" b="1" dirty="0">
                <a:solidFill>
                  <a:srgbClr val="002060"/>
                </a:solidFill>
                <a:cs typeface="0 Badr" panose="00000400000000000000" pitchFamily="2" charset="-78"/>
              </a:rPr>
              <a:t>نحوه ی تخسیس منابع مالی رابه فعالیت هایی مشخص درزمانی معین مشخص می کند</a:t>
            </a: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3855198"/>
            <a:ext cx="2291603" cy="2291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88" y="3855572"/>
            <a:ext cx="2757768" cy="2062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569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accent4"/>
                </a:solidFill>
                <a:cs typeface="0 Kamand Bold" panose="00000700000000000000" pitchFamily="2" charset="-78"/>
              </a:rPr>
              <a:t>تکنیک های کمی کنترل:</a:t>
            </a:r>
            <a:endParaRPr lang="en-US" dirty="0">
              <a:solidFill>
                <a:schemeClr val="accent4"/>
              </a:solidFill>
              <a:cs typeface="0 Kamand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779" y="2556932"/>
            <a:ext cx="3512817" cy="3318936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fa-IR" sz="2800" b="1" dirty="0">
                <a:cs typeface="0 Badr" panose="00000400000000000000" pitchFamily="2" charset="-78"/>
              </a:rPr>
              <a:t>1.	تحلیل نقطه سربه سر</a:t>
            </a:r>
          </a:p>
          <a:p>
            <a:pPr marL="0" indent="0" algn="r" rtl="1">
              <a:buNone/>
            </a:pPr>
            <a:r>
              <a:rPr lang="fa-IR" sz="2800" b="1" dirty="0">
                <a:cs typeface="0 Badr" panose="00000400000000000000" pitchFamily="2" charset="-78"/>
              </a:rPr>
              <a:t>2.	نمودار گنت</a:t>
            </a:r>
          </a:p>
          <a:p>
            <a:pPr marL="0" indent="0" algn="r" rtl="1">
              <a:buNone/>
            </a:pPr>
            <a:r>
              <a:rPr lang="fa-IR" sz="2800" b="1" dirty="0">
                <a:cs typeface="0 Badr" panose="00000400000000000000" pitchFamily="2" charset="-78"/>
              </a:rPr>
              <a:t>3.	نمودار پرت</a:t>
            </a:r>
          </a:p>
          <a:p>
            <a:pPr marL="0" indent="0" algn="r" rtl="1">
              <a:buNone/>
            </a:pPr>
            <a:r>
              <a:rPr lang="fa-IR" sz="2800" b="1" dirty="0">
                <a:cs typeface="0 Badr" panose="00000400000000000000" pitchFamily="2" charset="-78"/>
              </a:rPr>
              <a:t>4.	مسیربحرانی</a:t>
            </a:r>
          </a:p>
          <a:p>
            <a:pPr marL="0" indent="0" algn="r" rtl="1">
              <a:buNone/>
            </a:pPr>
            <a:r>
              <a:rPr lang="fa-IR" sz="2800" b="1" dirty="0">
                <a:cs typeface="0 Badr" panose="00000400000000000000" pitchFamily="2" charset="-78"/>
              </a:rPr>
              <a:t>5.	</a:t>
            </a:r>
            <a:r>
              <a:rPr lang="en-US" sz="2800" b="1" dirty="0">
                <a:cs typeface="0 Badr" panose="00000400000000000000" pitchFamily="2" charset="-78"/>
              </a:rPr>
              <a:t>PDM</a:t>
            </a:r>
          </a:p>
          <a:p>
            <a:pPr marL="0" indent="0" algn="r" rtl="1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920240" y="2743200"/>
            <a:ext cx="0" cy="26517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20240" y="5394960"/>
            <a:ext cx="40233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20240" y="3086100"/>
            <a:ext cx="2491740" cy="230886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920240" y="4686300"/>
            <a:ext cx="3474720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920240" y="3840480"/>
            <a:ext cx="3131820" cy="84582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040380" y="4366260"/>
            <a:ext cx="0" cy="1028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95402" y="2428844"/>
            <a:ext cx="1173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درآمد هزینه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251960" y="2686109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solidFill>
                  <a:schemeClr val="accent4"/>
                </a:solidFill>
              </a:rPr>
              <a:t>درآمد کل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52060" y="3451860"/>
            <a:ext cx="1051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chemeClr val="accent6"/>
                </a:solidFill>
              </a:rPr>
              <a:t>هزینه کل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86400" y="4366260"/>
            <a:ext cx="112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002060"/>
                </a:solidFill>
              </a:rPr>
              <a:t>هزینه ثابت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77840" y="5623560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/>
              <a:t>میزان تولید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468880" y="5509261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/>
              <a:t>نقطه سربه سر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6118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2132"/>
            <a:ext cx="10675620" cy="1418168"/>
          </a:xfrm>
        </p:spPr>
        <p:txBody>
          <a:bodyPr>
            <a:normAutofit/>
          </a:bodyPr>
          <a:lstStyle/>
          <a:p>
            <a:r>
              <a:rPr lang="fa-IR" sz="2800" b="1" dirty="0">
                <a:solidFill>
                  <a:schemeClr val="accent4"/>
                </a:solidFill>
                <a:cs typeface="0 Badr" panose="00000400000000000000" pitchFamily="2" charset="-78"/>
              </a:rPr>
              <a:t>نکته:</a:t>
            </a:r>
            <a:r>
              <a:rPr lang="fa-IR" sz="2800" b="1" dirty="0">
                <a:cs typeface="0 Badr" panose="00000400000000000000" pitchFamily="2" charset="-78"/>
              </a:rPr>
              <a:t>تفاوت روش های سنتی وروش های کمی دراین است که درروش های کیفی مشاهده گر دخالت می کند اما درتکنیک های کمی تنها بااعداد ارقام وآمار روبه رو هستیم.</a:t>
            </a:r>
            <a:endParaRPr lang="en-US" sz="2800" b="1" dirty="0">
              <a:cs typeface="0 Badr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72" y="2543240"/>
            <a:ext cx="5407821" cy="336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20" y="2578002"/>
            <a:ext cx="4762500" cy="3295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0280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1" y="2468880"/>
            <a:ext cx="9601196" cy="347556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3600" b="1" dirty="0">
                <a:solidFill>
                  <a:schemeClr val="accent5"/>
                </a:solidFill>
                <a:cs typeface="0 Badr" panose="00000400000000000000" pitchFamily="2" charset="-78"/>
              </a:rPr>
              <a:t>نقطه ی سربه سر:</a:t>
            </a:r>
            <a:r>
              <a:rPr lang="fa-IR" sz="2800" b="1" dirty="0">
                <a:cs typeface="0 Badr" panose="00000400000000000000" pitchFamily="2" charset="-78"/>
              </a:rPr>
              <a:t>نقطه ای که درآن نمودار درآمد کل باهزینه ی کل برابرمی شودیعنی هیچ سود وزیانی ندارد نقطه سربه سر رابطه ی بین میزان تولید وهزینه ی ناشی ازتولید رابه ایشان می دهد نشان می دهد درچه سطحی ازتولید هزینه ودرآمد باهم برابراند وچه میزانی ازتولیدبرای سازمان سودآوراست.</a:t>
            </a:r>
            <a:endParaRPr lang="en-US" sz="2800" b="1" dirty="0">
              <a:cs typeface="0 Badr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23" y="3971499"/>
            <a:ext cx="3760247" cy="18327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4236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6000" b="1" dirty="0" smtClean="0">
                <a:solidFill>
                  <a:schemeClr val="accent1">
                    <a:lumMod val="50000"/>
                  </a:schemeClr>
                </a:solidFill>
                <a:cs typeface="0 Kamand Bold" panose="00000700000000000000" pitchFamily="2" charset="-78"/>
              </a:rPr>
              <a:t>پایان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cs typeface="0 Kamand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ü"/>
            </a:pPr>
            <a:r>
              <a:rPr lang="fa-IR" sz="3200" b="1" dirty="0" smtClean="0">
                <a:solidFill>
                  <a:schemeClr val="tx1"/>
                </a:solidFill>
                <a:cs typeface="0 Badr" panose="00000400000000000000" pitchFamily="2" charset="-78"/>
              </a:rPr>
              <a:t>درجهان یگانه مایعه ی نیکبختی انسان محبت است </a:t>
            </a:r>
            <a:r>
              <a:rPr lang="fa-IR" sz="3200" b="1" dirty="0" smtClean="0">
                <a:solidFill>
                  <a:schemeClr val="accent4"/>
                </a:solidFill>
                <a:cs typeface="0 Badr" panose="00000400000000000000" pitchFamily="2" charset="-78"/>
              </a:rPr>
              <a:t>(افلاطون)</a:t>
            </a:r>
            <a:endParaRPr lang="en-US" sz="3200" b="1" dirty="0">
              <a:solidFill>
                <a:schemeClr val="accent4"/>
              </a:solidFill>
              <a:cs typeface="0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113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u="sng" dirty="0" smtClean="0">
                <a:solidFill>
                  <a:schemeClr val="bg2">
                    <a:lumMod val="25000"/>
                  </a:schemeClr>
                </a:solidFill>
              </a:rPr>
              <a:t>فصل 5</a:t>
            </a:r>
            <a:endParaRPr lang="en-US" b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5740" y="2556932"/>
            <a:ext cx="6215679" cy="3318936"/>
          </a:xfrm>
        </p:spPr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fa-IR" sz="3600" b="1" dirty="0">
                <a:solidFill>
                  <a:schemeClr val="accent4"/>
                </a:solidFill>
                <a:cs typeface="0 Kamand Bold" panose="00000700000000000000" pitchFamily="2" charset="-78"/>
              </a:rPr>
              <a:t>اصول کنترل:</a:t>
            </a:r>
          </a:p>
          <a:p>
            <a:pPr marL="0" indent="0" algn="r" rtl="1">
              <a:buNone/>
            </a:pPr>
            <a:r>
              <a:rPr lang="fa-IR" sz="3600" b="1" dirty="0">
                <a:solidFill>
                  <a:srgbClr val="002060"/>
                </a:solidFill>
                <a:cs typeface="0 Badr" panose="00000400000000000000" pitchFamily="2" charset="-78"/>
              </a:rPr>
              <a:t></a:t>
            </a:r>
            <a:r>
              <a:rPr lang="fa-IR" sz="2800" b="1" dirty="0">
                <a:solidFill>
                  <a:srgbClr val="002060"/>
                </a:solidFill>
                <a:cs typeface="0 Badr" panose="00000400000000000000" pitchFamily="2" charset="-78"/>
              </a:rPr>
              <a:t>	یکی ازوظایف مهم مدیران درسازمان برای جلوگیری ازانحرافات وانجام اقدامات اصلاحی بحث کنترل است بنابراین برای پیشگیری ازاین که سیستم ازمسیروهدف خود دور می شودباید درسیستم کنترل </a:t>
            </a:r>
            <a:r>
              <a:rPr lang="fa-IR" sz="2800" b="1" dirty="0" smtClean="0">
                <a:solidFill>
                  <a:srgbClr val="002060"/>
                </a:solidFill>
                <a:cs typeface="0 Badr" panose="00000400000000000000" pitchFamily="2" charset="-78"/>
              </a:rPr>
              <a:t>اجرا</a:t>
            </a:r>
            <a:r>
              <a:rPr lang="en-US" sz="2800" b="1" dirty="0" smtClean="0">
                <a:solidFill>
                  <a:srgbClr val="002060"/>
                </a:solidFill>
                <a:cs typeface="0 Badr" panose="00000400000000000000" pitchFamily="2" charset="-78"/>
              </a:rPr>
              <a:t> </a:t>
            </a:r>
            <a:r>
              <a:rPr lang="fa-IR" sz="2800" b="1" dirty="0" smtClean="0">
                <a:solidFill>
                  <a:srgbClr val="002060"/>
                </a:solidFill>
                <a:cs typeface="0 Badr" panose="00000400000000000000" pitchFamily="2" charset="-78"/>
              </a:rPr>
              <a:t>می شود.</a:t>
            </a:r>
            <a:endParaRPr lang="fa-IR" sz="2800" b="1" dirty="0">
              <a:solidFill>
                <a:srgbClr val="002060"/>
              </a:solidFill>
              <a:cs typeface="0 Badr" panose="00000400000000000000" pitchFamily="2" charset="-78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13" y="2738717"/>
            <a:ext cx="4433048" cy="2955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39421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3529" y="2556932"/>
            <a:ext cx="4173068" cy="3318936"/>
          </a:xfrm>
        </p:spPr>
        <p:txBody>
          <a:bodyPr/>
          <a:lstStyle/>
          <a:p>
            <a:pPr marL="0" indent="0" algn="r" rtl="1">
              <a:buNone/>
            </a:pPr>
            <a:r>
              <a:rPr lang="fa-IR" b="1" dirty="0">
                <a:solidFill>
                  <a:srgbClr val="7030A0"/>
                </a:solidFill>
                <a:cs typeface="0 Badr" panose="00000400000000000000" pitchFamily="2" charset="-78"/>
              </a:rPr>
              <a:t>	</a:t>
            </a:r>
            <a:r>
              <a:rPr lang="fa-IR" sz="3200" b="1" dirty="0">
                <a:solidFill>
                  <a:srgbClr val="7030A0"/>
                </a:solidFill>
                <a:cs typeface="0 Badr" panose="00000400000000000000" pitchFamily="2" charset="-78"/>
              </a:rPr>
              <a:t>هیچ فعالیتی درسازمان موافق نخواهد بود مگراین که اصول کنترل برآن ها اعمال می شود.</a:t>
            </a:r>
          </a:p>
          <a:p>
            <a:pPr algn="r" rt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85" y="2691009"/>
            <a:ext cx="4959901" cy="30507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952090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rgbClr val="C00000"/>
                </a:solidFill>
                <a:cs typeface="0 Kamand Bold" panose="00000700000000000000" pitchFamily="2" charset="-78"/>
              </a:rPr>
              <a:t>تعریف کنترل:</a:t>
            </a:r>
            <a:endParaRPr lang="en-US" dirty="0">
              <a:solidFill>
                <a:srgbClr val="C00000"/>
              </a:solidFill>
              <a:cs typeface="0 Kamand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2541" y="2556932"/>
            <a:ext cx="9018494" cy="2266080"/>
          </a:xfrm>
        </p:spPr>
        <p:txBody>
          <a:bodyPr>
            <a:normAutofit fontScale="77500" lnSpcReduction="20000"/>
          </a:bodyPr>
          <a:lstStyle/>
          <a:p>
            <a:pPr marL="0" indent="0" algn="r" rtl="1">
              <a:buNone/>
            </a:pPr>
            <a:r>
              <a:rPr lang="fa-IR" sz="2800" b="1" dirty="0">
                <a:solidFill>
                  <a:srgbClr val="002060"/>
                </a:solidFill>
                <a:cs typeface="0 Badr" panose="00000400000000000000" pitchFamily="2" charset="-78"/>
              </a:rPr>
              <a:t>1.	درجه ی تطابق عملیات انجام شده باعملیات که بایدانجام شود.                                                                            </a:t>
            </a:r>
            <a:r>
              <a:rPr lang="fa-IR" sz="2800" b="1" dirty="0" smtClean="0">
                <a:solidFill>
                  <a:schemeClr val="accent5"/>
                </a:solidFill>
                <a:cs typeface="0 Badr" panose="00000400000000000000" pitchFamily="2" charset="-78"/>
              </a:rPr>
              <a:t>نکته:</a:t>
            </a:r>
            <a:r>
              <a:rPr lang="en-US" sz="2800" b="1" dirty="0" smtClean="0">
                <a:solidFill>
                  <a:schemeClr val="accent5"/>
                </a:solidFill>
                <a:cs typeface="0 Badr" panose="00000400000000000000" pitchFamily="2" charset="-78"/>
              </a:rPr>
              <a:t> </a:t>
            </a:r>
            <a:r>
              <a:rPr lang="fa-IR" sz="2800" b="1" dirty="0" smtClean="0">
                <a:solidFill>
                  <a:schemeClr val="accent5"/>
                </a:solidFill>
                <a:cs typeface="0 Badr" panose="00000400000000000000" pitchFamily="2" charset="-78"/>
              </a:rPr>
              <a:t>یعنی </a:t>
            </a:r>
            <a:r>
              <a:rPr lang="fa-IR" sz="2800" b="1" dirty="0">
                <a:solidFill>
                  <a:schemeClr val="accent5"/>
                </a:solidFill>
                <a:cs typeface="0 Badr" panose="00000400000000000000" pitchFamily="2" charset="-78"/>
              </a:rPr>
              <a:t>تطابق بین استانداردها باایده </a:t>
            </a:r>
            <a:r>
              <a:rPr lang="fa-IR" sz="2800" b="1" dirty="0" smtClean="0">
                <a:solidFill>
                  <a:schemeClr val="accent5"/>
                </a:solidFill>
                <a:cs typeface="0 Badr" panose="00000400000000000000" pitchFamily="2" charset="-78"/>
              </a:rPr>
              <a:t>آل ها</a:t>
            </a:r>
            <a:endParaRPr lang="fa-IR" sz="2800" b="1" dirty="0">
              <a:solidFill>
                <a:schemeClr val="accent5"/>
              </a:solidFill>
              <a:cs typeface="0 Bad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800" b="1" dirty="0">
                <a:solidFill>
                  <a:srgbClr val="002060"/>
                </a:solidFill>
                <a:cs typeface="0 Badr" panose="00000400000000000000" pitchFamily="2" charset="-78"/>
              </a:rPr>
              <a:t>2.	درجه تلاش برای جلوگیری ازتفاوت ها وتضادهای احتمالی</a:t>
            </a:r>
          </a:p>
          <a:p>
            <a:pPr marL="0" indent="0" algn="r" rtl="1">
              <a:buNone/>
            </a:pPr>
            <a:r>
              <a:rPr lang="fa-IR" sz="2800" b="1" dirty="0">
                <a:solidFill>
                  <a:srgbClr val="002060"/>
                </a:solidFill>
                <a:cs typeface="0 Badr" panose="00000400000000000000" pitchFamily="2" charset="-78"/>
              </a:rPr>
              <a:t>3.	فرآیندی است که عملیات انجام شده بااستانداردهای تعیین شده مقایسه می شود.</a:t>
            </a: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76" y="3086847"/>
            <a:ext cx="1736165" cy="17361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544495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accent4"/>
                </a:solidFill>
                <a:cs typeface="0 Kamand Bold" panose="00000700000000000000" pitchFamily="2" charset="-78"/>
              </a:rPr>
              <a:t>فرآیندکنترل:</a:t>
            </a:r>
            <a:endParaRPr lang="en-US" dirty="0">
              <a:solidFill>
                <a:schemeClr val="accent4"/>
              </a:solidFill>
              <a:cs typeface="0 Kamand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r" rtl="1">
              <a:buNone/>
            </a:pPr>
            <a:r>
              <a:rPr lang="fa-IR" sz="2800" b="1" dirty="0">
                <a:solidFill>
                  <a:schemeClr val="accent5">
                    <a:lumMod val="75000"/>
                  </a:schemeClr>
                </a:solidFill>
                <a:cs typeface="0 Badr" panose="00000400000000000000" pitchFamily="2" charset="-78"/>
              </a:rPr>
              <a:t>به کلیه ی فعالیت هایی که برای انجام گرفتن یک عمل درطی مراحل مختلف صورت می گیرد رافرآیندمی گویند.</a:t>
            </a:r>
          </a:p>
          <a:p>
            <a:pPr marL="0" indent="0" algn="r" rtl="1">
              <a:buNone/>
            </a:pPr>
            <a:r>
              <a:rPr lang="fa-IR" sz="2800" b="1" dirty="0">
                <a:solidFill>
                  <a:srgbClr val="C00000"/>
                </a:solidFill>
                <a:cs typeface="0 Badr" panose="00000400000000000000" pitchFamily="2" charset="-78"/>
              </a:rPr>
              <a:t>1.	تعیین استانداردها یا ضوابت عمل کرد:</a:t>
            </a:r>
            <a:r>
              <a:rPr lang="fa-IR" sz="2800" b="1" dirty="0">
                <a:solidFill>
                  <a:srgbClr val="002060"/>
                </a:solidFill>
                <a:cs typeface="0 Badr" panose="00000400000000000000" pitchFamily="2" charset="-78"/>
              </a:rPr>
              <a:t>مدیران بایدبرنامه های سازمان رابااستانداردهای قابل سنجش ومناسب برای پی گیری عمل کرد سازمان تبدیل کند</a:t>
            </a:r>
          </a:p>
          <a:p>
            <a:pPr marL="0" indent="0" algn="r" rtl="1">
              <a:buNone/>
            </a:pPr>
            <a:r>
              <a:rPr lang="fa-IR" sz="2800" b="1" dirty="0">
                <a:solidFill>
                  <a:srgbClr val="C00000"/>
                </a:solidFill>
                <a:cs typeface="0 Badr" panose="00000400000000000000" pitchFamily="2" charset="-78"/>
              </a:rPr>
              <a:t>2.	سنجش عمل کرد دربرابراستانداردها:</a:t>
            </a:r>
            <a:r>
              <a:rPr lang="fa-IR" sz="2800" b="1" dirty="0">
                <a:solidFill>
                  <a:srgbClr val="002060"/>
                </a:solidFill>
                <a:cs typeface="0 Badr" panose="00000400000000000000" pitchFamily="2" charset="-78"/>
              </a:rPr>
              <a:t>وقتی استانداردها مشخص شدبایدنتایج عملیات انجام شده باهدف هاواستانداردهای تعیین شدمقایسه شود.</a:t>
            </a: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99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r" rtl="1">
              <a:buNone/>
            </a:pPr>
            <a:r>
              <a:rPr lang="fa-IR" sz="2800" b="1" dirty="0">
                <a:solidFill>
                  <a:srgbClr val="C00000"/>
                </a:solidFill>
                <a:cs typeface="0 Badr" panose="00000400000000000000" pitchFamily="2" charset="-78"/>
              </a:rPr>
              <a:t>3.	تشخیص انحرافات وتحلیل علت آن ها:</a:t>
            </a:r>
            <a:r>
              <a:rPr lang="fa-IR" sz="2800" b="1" dirty="0">
                <a:solidFill>
                  <a:srgbClr val="002060"/>
                </a:solidFill>
                <a:cs typeface="0 Badr" panose="00000400000000000000" pitchFamily="2" charset="-78"/>
              </a:rPr>
              <a:t>مقایسه عملیات درحال انجام بااستانداردها منجرب به تشخیص انحرافات می شودپس ازتشخیص انحرافات باید برای تعیین علت آن هااقدام نماید تابتوان برمبنای آن اقدامات اصلاحی راانجام داد.</a:t>
            </a:r>
          </a:p>
          <a:p>
            <a:pPr marL="0" indent="0" algn="r" rtl="1">
              <a:buNone/>
            </a:pPr>
            <a:r>
              <a:rPr lang="fa-IR" sz="2800" b="1" dirty="0">
                <a:solidFill>
                  <a:srgbClr val="C00000"/>
                </a:solidFill>
                <a:cs typeface="0 Badr" panose="00000400000000000000" pitchFamily="2" charset="-78"/>
              </a:rPr>
              <a:t>4.	اقدامات </a:t>
            </a:r>
            <a:r>
              <a:rPr lang="fa-IR" sz="2800" b="1" dirty="0" smtClean="0">
                <a:solidFill>
                  <a:srgbClr val="C00000"/>
                </a:solidFill>
                <a:cs typeface="0 Badr" panose="00000400000000000000" pitchFamily="2" charset="-78"/>
              </a:rPr>
              <a:t>اصلاحی:</a:t>
            </a:r>
            <a:r>
              <a:rPr lang="fa-IR" sz="2800" b="1" dirty="0" smtClean="0">
                <a:solidFill>
                  <a:srgbClr val="002060"/>
                </a:solidFill>
                <a:cs typeface="0 Badr" panose="00000400000000000000" pitchFamily="2" charset="-78"/>
              </a:rPr>
              <a:t>درصورتی </a:t>
            </a:r>
            <a:r>
              <a:rPr lang="fa-IR" sz="2800" b="1" dirty="0">
                <a:solidFill>
                  <a:srgbClr val="002060"/>
                </a:solidFill>
                <a:cs typeface="0 Badr" panose="00000400000000000000" pitchFamily="2" charset="-78"/>
              </a:rPr>
              <a:t>که عمل کردکمترازاستانداردهاباشد وتجزیه وتحلیل نشان دهدکه باید دست به اقداماتی </a:t>
            </a:r>
            <a:r>
              <a:rPr lang="fa-IR" sz="2800" b="1" dirty="0" smtClean="0">
                <a:solidFill>
                  <a:srgbClr val="002060"/>
                </a:solidFill>
                <a:cs typeface="0 Badr" panose="00000400000000000000" pitchFamily="2" charset="-78"/>
              </a:rPr>
              <a:t>زد </a:t>
            </a:r>
            <a:r>
              <a:rPr lang="fa-IR" sz="2800" b="1" dirty="0">
                <a:solidFill>
                  <a:srgbClr val="002060"/>
                </a:solidFill>
                <a:cs typeface="0 Badr" panose="00000400000000000000" pitchFamily="2" charset="-78"/>
              </a:rPr>
              <a:t>اقدام الزامی است این اقدام ممکن است نیازمند تغییر دریک یاچندفعالیت باشد یاممکن است شرکت مجبور به تغییراستانداردها شود.</a:t>
            </a:r>
          </a:p>
        </p:txBody>
      </p:sp>
    </p:spTree>
    <p:extLst>
      <p:ext uri="{BB962C8B-B14F-4D97-AF65-F5344CB8AC3E}">
        <p14:creationId xmlns:p14="http://schemas.microsoft.com/office/powerpoint/2010/main" val="1304370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accent4"/>
                </a:solidFill>
                <a:cs typeface="0 Kamand Bold" panose="00000700000000000000" pitchFamily="2" charset="-78"/>
              </a:rPr>
              <a:t>انواع کنترل:</a:t>
            </a:r>
            <a:endParaRPr lang="en-US" dirty="0">
              <a:solidFill>
                <a:schemeClr val="accent4"/>
              </a:solidFill>
              <a:cs typeface="0 Kamand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r" rtl="1">
              <a:buNone/>
            </a:pPr>
            <a:r>
              <a:rPr lang="fa-IR" sz="2800" b="1" dirty="0" smtClean="0">
                <a:solidFill>
                  <a:srgbClr val="C00000"/>
                </a:solidFill>
                <a:cs typeface="0 Badr" panose="00000400000000000000" pitchFamily="2" charset="-78"/>
              </a:rPr>
              <a:t>1.</a:t>
            </a:r>
            <a:r>
              <a:rPr lang="fa-IR" sz="2800" b="1" dirty="0">
                <a:solidFill>
                  <a:srgbClr val="C00000"/>
                </a:solidFill>
                <a:cs typeface="0 Badr" panose="00000400000000000000" pitchFamily="2" charset="-78"/>
              </a:rPr>
              <a:t>	کنترل آینده نگریاقبل ازانجام عملیات:</a:t>
            </a:r>
            <a:r>
              <a:rPr lang="fa-IR" sz="2800" b="1" dirty="0">
                <a:solidFill>
                  <a:srgbClr val="002060"/>
                </a:solidFill>
                <a:cs typeface="0 Badr" panose="00000400000000000000" pitchFamily="2" charset="-78"/>
              </a:rPr>
              <a:t>دراین فرآیند درمرحله ی ورودی وقبل ازانجام فرآیند کنترل اعمال می شوداین کنترل نوعی پیش بینی است تاازانحرافاتی که امکان دارد درآینده حادث شود جلوگیری کند.</a:t>
            </a:r>
          </a:p>
          <a:p>
            <a:pPr marL="0" indent="0" algn="r" rtl="1">
              <a:buNone/>
            </a:pPr>
            <a:r>
              <a:rPr lang="fa-IR" sz="2800" b="1" dirty="0">
                <a:solidFill>
                  <a:srgbClr val="C00000"/>
                </a:solidFill>
                <a:cs typeface="0 Badr" panose="00000400000000000000" pitchFamily="2" charset="-78"/>
              </a:rPr>
              <a:t>2.	کنترل حین عملیات:</a:t>
            </a:r>
            <a:r>
              <a:rPr lang="fa-IR" sz="2800" b="1" dirty="0">
                <a:solidFill>
                  <a:srgbClr val="002060"/>
                </a:solidFill>
                <a:cs typeface="0 Badr" panose="00000400000000000000" pitchFamily="2" charset="-78"/>
              </a:rPr>
              <a:t>این کنترل توانایی اقدام اصلاحی رادرمرحله ی فرآیندهادارد.</a:t>
            </a:r>
          </a:p>
          <a:p>
            <a:pPr marL="0" indent="0" algn="r" rtl="1">
              <a:buNone/>
            </a:pPr>
            <a:r>
              <a:rPr lang="fa-IR" sz="2800" b="1" dirty="0">
                <a:solidFill>
                  <a:srgbClr val="C00000"/>
                </a:solidFill>
                <a:cs typeface="0 Badr" panose="00000400000000000000" pitchFamily="2" charset="-78"/>
              </a:rPr>
              <a:t>3.	کنترل گذشته نگریابعدازانجام عملیات:</a:t>
            </a:r>
            <a:r>
              <a:rPr lang="fa-IR" sz="2800" b="1" dirty="0">
                <a:solidFill>
                  <a:srgbClr val="002060"/>
                </a:solidFill>
                <a:cs typeface="0 Badr" panose="00000400000000000000" pitchFamily="2" charset="-78"/>
              </a:rPr>
              <a:t>این کنترل براطلاعاتی که ازگذشته کسب شده است استواراست.درمرحله ی خروجی صورت می گیرد.</a:t>
            </a: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667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accent4"/>
                </a:solidFill>
                <a:cs typeface="0 Kamand Bold" panose="00000700000000000000" pitchFamily="2" charset="-78"/>
              </a:rPr>
              <a:t>تعریف استهلاک:</a:t>
            </a:r>
            <a:endParaRPr lang="en-US" dirty="0">
              <a:solidFill>
                <a:schemeClr val="accent4"/>
              </a:solidFill>
              <a:cs typeface="0 Kamand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b="1" dirty="0">
                <a:solidFill>
                  <a:schemeClr val="accent5"/>
                </a:solidFill>
                <a:cs typeface="0 Badr" panose="00000400000000000000" pitchFamily="2" charset="-78"/>
              </a:rPr>
              <a:t>استهلاک عبارت است از کاسته شدن ارزش حقیقی یک جنس ،ماشین آلات وقطعات که علت آن ها مرور زمان بااستعمال واستفاده ی زیادمی باشد.</a:t>
            </a:r>
            <a:endParaRPr lang="en-US" sz="2800" b="1" dirty="0">
              <a:solidFill>
                <a:schemeClr val="accent5"/>
              </a:solidFill>
              <a:cs typeface="0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437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accent4"/>
                </a:solidFill>
                <a:cs typeface="0 Kamand Bold" panose="00000700000000000000" pitchFamily="2" charset="-78"/>
              </a:rPr>
              <a:t>روش های کنترل استهلاک:</a:t>
            </a:r>
            <a:endParaRPr lang="en-US" dirty="0">
              <a:solidFill>
                <a:schemeClr val="accent4"/>
              </a:solidFill>
              <a:cs typeface="0 Kamand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293" y="2497540"/>
            <a:ext cx="5127813" cy="3828554"/>
          </a:xfrm>
        </p:spPr>
        <p:txBody>
          <a:bodyPr>
            <a:normAutofit fontScale="77500" lnSpcReduction="20000"/>
          </a:bodyPr>
          <a:lstStyle/>
          <a:p>
            <a:pPr marL="0" indent="0" algn="r" rtl="1">
              <a:buNone/>
            </a:pPr>
            <a:r>
              <a:rPr lang="fa-IR" sz="2800" b="1" dirty="0">
                <a:solidFill>
                  <a:srgbClr val="002060"/>
                </a:solidFill>
                <a:cs typeface="0 Badr" panose="00000400000000000000" pitchFamily="2" charset="-78"/>
              </a:rPr>
              <a:t>1.	استفاده ازمهندسین مشاور درامورخرید وحفظ نگهداری وانبارکردن</a:t>
            </a:r>
          </a:p>
          <a:p>
            <a:pPr marL="0" indent="0" algn="r" rtl="1">
              <a:buNone/>
            </a:pPr>
            <a:r>
              <a:rPr lang="fa-IR" sz="2800" b="1" dirty="0">
                <a:solidFill>
                  <a:srgbClr val="002060"/>
                </a:solidFill>
                <a:cs typeface="0 Badr" panose="00000400000000000000" pitchFamily="2" charset="-78"/>
              </a:rPr>
              <a:t>2.	تعمیرات ونگهداری های مناسب</a:t>
            </a:r>
          </a:p>
          <a:p>
            <a:pPr marL="0" indent="0" algn="r" rtl="1">
              <a:buNone/>
            </a:pPr>
            <a:r>
              <a:rPr lang="fa-IR" sz="2800" b="1" dirty="0">
                <a:solidFill>
                  <a:srgbClr val="002060"/>
                </a:solidFill>
                <a:cs typeface="0 Badr" panose="00000400000000000000" pitchFamily="2" charset="-78"/>
              </a:rPr>
              <a:t>3.	سرویس دی های مرتب</a:t>
            </a:r>
          </a:p>
          <a:p>
            <a:pPr marL="0" indent="0" algn="r" rtl="1">
              <a:buNone/>
            </a:pPr>
            <a:r>
              <a:rPr lang="fa-IR" sz="2800" b="1" dirty="0">
                <a:solidFill>
                  <a:srgbClr val="002060"/>
                </a:solidFill>
                <a:cs typeface="0 Badr" panose="00000400000000000000" pitchFamily="2" charset="-78"/>
              </a:rPr>
              <a:t>4.	بازرسی ماشین ها</a:t>
            </a:r>
          </a:p>
          <a:p>
            <a:pPr marL="0" indent="0" algn="r" rtl="1">
              <a:buNone/>
            </a:pPr>
            <a:r>
              <a:rPr lang="fa-IR" sz="2800" b="1" dirty="0">
                <a:solidFill>
                  <a:srgbClr val="002060"/>
                </a:solidFill>
                <a:cs typeface="0 Badr" panose="00000400000000000000" pitchFamily="2" charset="-78"/>
              </a:rPr>
              <a:t>5.	نظم استقراردرست دستگاه ها وماشین آلات</a:t>
            </a:r>
          </a:p>
          <a:p>
            <a:pPr marL="0" indent="0" algn="r" rtl="1">
              <a:buNone/>
            </a:pPr>
            <a:r>
              <a:rPr lang="fa-IR" sz="2800" b="1" dirty="0">
                <a:solidFill>
                  <a:srgbClr val="002060"/>
                </a:solidFill>
                <a:cs typeface="0 Badr" panose="00000400000000000000" pitchFamily="2" charset="-78"/>
              </a:rPr>
              <a:t>6.	تهیه شناسنامه ی ماشین آلات</a:t>
            </a: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9" y="2497540"/>
            <a:ext cx="5379894" cy="354841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5093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106</TotalTime>
  <Words>215</Words>
  <Application>Microsoft Office PowerPoint</Application>
  <PresentationFormat>Widescreen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0 Badr</vt:lpstr>
      <vt:lpstr>0 Kamand Bold</vt:lpstr>
      <vt:lpstr>Arial</vt:lpstr>
      <vt:lpstr>Garamond</vt:lpstr>
      <vt:lpstr>Times New Roman</vt:lpstr>
      <vt:lpstr>Wingdings</vt:lpstr>
      <vt:lpstr>Organic</vt:lpstr>
      <vt:lpstr>بسم الله الرحمن الرحیم</vt:lpstr>
      <vt:lpstr>فصل 5</vt:lpstr>
      <vt:lpstr>PowerPoint Presentation</vt:lpstr>
      <vt:lpstr>تعریف کنترل:</vt:lpstr>
      <vt:lpstr>فرآیندکنترل:</vt:lpstr>
      <vt:lpstr>PowerPoint Presentation</vt:lpstr>
      <vt:lpstr>انواع کنترل:</vt:lpstr>
      <vt:lpstr>تعریف استهلاک:</vt:lpstr>
      <vt:lpstr>روش های کنترل استهلاک:</vt:lpstr>
      <vt:lpstr>روش های کنترل:</vt:lpstr>
      <vt:lpstr>تکنیک های کمی کنترل:</vt:lpstr>
      <vt:lpstr>نکته:تفاوت روش های سنتی وروش های کمی دراین است که درروش های کیفی مشاهده گر دخالت می کند اما درتکنیک های کمی تنها بااعداد ارقام وآمار روبه رو هستیم.</vt:lpstr>
      <vt:lpstr>PowerPoint Presentation</vt:lpstr>
      <vt:lpstr>پایان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Windows User</dc:creator>
  <cp:lastModifiedBy>Asus</cp:lastModifiedBy>
  <cp:revision>36</cp:revision>
  <dcterms:created xsi:type="dcterms:W3CDTF">2016-04-30T17:51:47Z</dcterms:created>
  <dcterms:modified xsi:type="dcterms:W3CDTF">2020-03-03T18:36:59Z</dcterms:modified>
</cp:coreProperties>
</file>