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2"/>
  </p:sldMasterIdLst>
  <p:notesMasterIdLst>
    <p:notesMasterId r:id="rId28"/>
  </p:notesMasterIdLst>
  <p:handoutMasterIdLst>
    <p:handoutMasterId r:id="rId29"/>
  </p:handoutMasterIdLst>
  <p:sldIdLst>
    <p:sldId id="356" r:id="rId3"/>
    <p:sldId id="260" r:id="rId4"/>
    <p:sldId id="338" r:id="rId5"/>
    <p:sldId id="307" r:id="rId6"/>
    <p:sldId id="308" r:id="rId7"/>
    <p:sldId id="337" r:id="rId8"/>
    <p:sldId id="315" r:id="rId9"/>
    <p:sldId id="334" r:id="rId10"/>
    <p:sldId id="25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</p:sldIdLst>
  <p:sldSz cx="12192000" cy="6858000"/>
  <p:notesSz cx="6858000" cy="9144000"/>
  <p:embeddedFontLst>
    <p:embeddedFont>
      <p:font typeface="Arial Black" panose="020B0604020202020204" pitchFamily="34" charset="0"/>
      <p:bold r:id="rId30"/>
    </p:embeddedFont>
    <p:embeddedFont>
      <p:font typeface="Comic Sans MS" panose="030F0902030302020204" pitchFamily="66" charset="0"/>
      <p:regular r:id="rId31"/>
    </p:embeddedFont>
    <p:embeddedFont>
      <p:font typeface="Curlz MT" pitchFamily="82" charset="77"/>
      <p:regular r:id="rId32"/>
    </p:embeddedFont>
    <p:embeddedFont>
      <p:font typeface="Impact" panose="020B0806030902050204" pitchFamily="34" charset="0"/>
      <p:regular r:id="rId33"/>
    </p:embeddedFont>
    <p:embeddedFont>
      <p:font typeface="Monotype Sorts" pitchFamily="2" charset="2"/>
      <p:regular r:id="rId34"/>
    </p:embeddedFont>
    <p:embeddedFont>
      <p:font typeface="Zekton Free" panose="02000506020000020004" pitchFamily="2" charset="77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lMfZp8njk0S4iTwc/ZBQsQ==" hashData="YT0odI2dJomcGeW2MrP5xmMIs3xDZL8xFVTrNxGDbVhO5P1ru+l90JmoenvNq9qHIJ10b+1fG5sU87ZKa0ZHtA=="/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7E9"/>
    <a:srgbClr val="852367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88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184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357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E7F33-2322-4D47-92C5-BDF079D4C26E}" type="datetimeFigureOut">
              <a:rPr lang="en-US" smtClean="0"/>
              <a:t>3/13/20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DDCE3-E483-44ED-BB43-1D9176DEA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79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F679E-2551-43AB-90F8-85E320B440F5}" type="datetimeFigureOut">
              <a:rPr lang="en-US" smtClean="0"/>
              <a:t>3/13/20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CA5D5-EFA7-4175-BF21-8F743A57C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99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85082A98-BFB1-5C41-B2CC-C59F17B55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8CC6D8B-A953-CA44-8842-40DC866DBFEC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2846E5B4-DEA7-0449-8874-46F1BB4C133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6B4BC88D-BE61-1B41-9756-BB137E8FA2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5853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764094"/>
            <a:ext cx="8229600" cy="2309327"/>
          </a:xfrm>
        </p:spPr>
        <p:txBody>
          <a:bodyPr anchor="b">
            <a:normAutofit/>
          </a:bodyPr>
          <a:lstStyle>
            <a:lvl1pPr algn="ctr">
              <a:defRPr sz="66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4213380"/>
            <a:ext cx="8229600" cy="1208314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8833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t>3/13/20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7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666415" y="365125"/>
            <a:ext cx="123444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365125"/>
            <a:ext cx="799147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t>3/13/20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0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65438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t>3/13/20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4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6492332"/>
            <a:ext cx="12188952" cy="3656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764094"/>
            <a:ext cx="8229600" cy="2309327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4213380"/>
            <a:ext cx="8229600" cy="1208314"/>
          </a:xfrm>
        </p:spPr>
        <p:txBody>
          <a:bodyPr/>
          <a:lstStyle>
            <a:lvl1pPr marL="0" indent="0" algn="ctr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918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43100"/>
            <a:ext cx="4572000" cy="42338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43100"/>
            <a:ext cx="4572000" cy="42338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t>3/13/20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7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8448" y="1776066"/>
            <a:ext cx="4572000" cy="72228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8448" y="2565919"/>
            <a:ext cx="4572000" cy="36062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776066"/>
            <a:ext cx="4572000" cy="72228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65919"/>
            <a:ext cx="4572000" cy="36062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t>3/13/20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0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t>3/13/20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2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t>3/13/20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6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981200"/>
            <a:ext cx="4114800" cy="1828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4008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43441"/>
            <a:ext cx="4114800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t>3/13/20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984248"/>
            <a:ext cx="4114800" cy="1828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97419" y="457200"/>
            <a:ext cx="5943600" cy="5943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3941064"/>
            <a:ext cx="4114800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621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65125"/>
            <a:ext cx="9601200" cy="1235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43100"/>
            <a:ext cx="96012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01741" y="6397368"/>
            <a:ext cx="1147665" cy="233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732A7D7-D560-4C43-B6F2-A7996CE5C9B9}" type="datetimeFigureOut">
              <a:rPr lang="en-US" smtClean="0"/>
              <a:pPr/>
              <a:t>3/13/20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397368"/>
            <a:ext cx="4800600" cy="233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97142" y="6397368"/>
            <a:ext cx="1099457" cy="233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E41E28F-C526-4978-8D63-D21257ECD5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9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lidepower.sellfile.ir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audio" Target="../media/audio8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audio" Target="../media/audio1.wav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media1.wav"/><Relationship Id="rId7" Type="http://schemas.openxmlformats.org/officeDocument/2006/relationships/image" Target="../media/image16.emf"/><Relationship Id="rId2" Type="http://schemas.microsoft.com/office/2007/relationships/media" Target="../media/media1.wav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audio" Target="../media/audio9.wav"/><Relationship Id="rId10" Type="http://schemas.openxmlformats.org/officeDocument/2006/relationships/image" Target="../media/image17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lidepower.sellfile.ir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4.emf"/><Relationship Id="rId5" Type="http://schemas.openxmlformats.org/officeDocument/2006/relationships/audio" Target="../media/audio14.wav"/><Relationship Id="rId4" Type="http://schemas.openxmlformats.org/officeDocument/2006/relationships/audio" Target="../media/audio1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/C:/PROGRAM%20FILES/COMMON%20FILES/MICROSOFT%20SHARED/ARTGALRY/Downloaded%20Clips/j0074231.mid" TargetMode="External"/><Relationship Id="rId1" Type="http://schemas.microsoft.com/office/2007/relationships/media" Target="file:////C:/PROGRAM%20FILES/COMMON%20FILES/MICROSOFT%20SHARED/ARTGALRY/Downloaded%20Clips/j0074231.mid" TargetMode="Externa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slidepower.sellfile.ir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slidepower.sellfile.ir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slidepower.sellfile.ir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erelateerde afbeelding">
            <a:extLst>
              <a:ext uri="{FF2B5EF4-FFF2-40B4-BE49-F238E27FC236}">
                <a16:creationId xmlns:a16="http://schemas.microsoft.com/office/drawing/2014/main" id="{DA9B8A65-54B3-054F-AAEF-7128E3F55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142" y="313499"/>
            <a:ext cx="4650616" cy="310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hlinkClick r:id="rId3"/>
            <a:extLst>
              <a:ext uri="{FF2B5EF4-FFF2-40B4-BE49-F238E27FC236}">
                <a16:creationId xmlns:a16="http://schemas.microsoft.com/office/drawing/2014/main" id="{DC901FD7-1EC4-9540-BD43-F4EEC019AC8C}"/>
              </a:ext>
            </a:extLst>
          </p:cNvPr>
          <p:cNvSpPr txBox="1"/>
          <p:nvPr/>
        </p:nvSpPr>
        <p:spPr>
          <a:xfrm>
            <a:off x="4749800" y="6457890"/>
            <a:ext cx="278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en-US" sz="2000" dirty="0">
                <a:solidFill>
                  <a:srgbClr val="F2F2F2"/>
                </a:solidFill>
                <a:latin typeface="Zekton Free" panose="02000506020000020004" pitchFamily="2" charset="0"/>
              </a:rPr>
              <a:t>Ahmad Kazemi</a:t>
            </a:r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id="{2C6254B8-8397-8E47-B831-9B38AFD01AA6}"/>
              </a:ext>
            </a:extLst>
          </p:cNvPr>
          <p:cNvSpPr txBox="1"/>
          <p:nvPr/>
        </p:nvSpPr>
        <p:spPr>
          <a:xfrm>
            <a:off x="3815142" y="435348"/>
            <a:ext cx="4738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 err="1">
                <a:solidFill>
                  <a:schemeClr val="tx2"/>
                </a:solidFill>
                <a:latin typeface="B Koodak" pitchFamily="2" charset="-78"/>
                <a:cs typeface="B Koodak" pitchFamily="2" charset="-78"/>
              </a:rPr>
              <a:t>آموزشکده</a:t>
            </a:r>
            <a:r>
              <a:rPr lang="fa-IR" sz="2800" dirty="0">
                <a:solidFill>
                  <a:schemeClr val="tx2"/>
                </a:solidFill>
                <a:latin typeface="B Koodak" pitchFamily="2" charset="-78"/>
                <a:cs typeface="B Koodak" pitchFamily="2" charset="-78"/>
              </a:rPr>
              <a:t> فنی امام حسین</a:t>
            </a:r>
            <a:r>
              <a:rPr lang="fa-IR" sz="2800" baseline="30000" dirty="0">
                <a:solidFill>
                  <a:schemeClr val="tx2"/>
                </a:solidFill>
                <a:latin typeface="B Koodak" pitchFamily="2" charset="-78"/>
                <a:cs typeface="B Koodak" pitchFamily="2" charset="-78"/>
              </a:rPr>
              <a:t>(ع)</a:t>
            </a:r>
            <a:r>
              <a:rPr lang="fa-IR" sz="2800" dirty="0">
                <a:solidFill>
                  <a:schemeClr val="tx2"/>
                </a:solidFill>
                <a:latin typeface="B Koodak" pitchFamily="2" charset="-78"/>
                <a:cs typeface="B Koodak" pitchFamily="2" charset="-78"/>
              </a:rPr>
              <a:t> </a:t>
            </a:r>
            <a:r>
              <a:rPr lang="fa-IR" sz="2800" dirty="0" err="1">
                <a:solidFill>
                  <a:schemeClr val="tx2"/>
                </a:solidFill>
                <a:latin typeface="B Koodak" pitchFamily="2" charset="-78"/>
                <a:cs typeface="B Koodak" pitchFamily="2" charset="-78"/>
              </a:rPr>
              <a:t>استهبان</a:t>
            </a:r>
            <a:endParaRPr lang="en-US" sz="2800" dirty="0">
              <a:solidFill>
                <a:schemeClr val="tx2"/>
              </a:solidFill>
              <a:latin typeface="B Koodak" pitchFamily="2" charset="-78"/>
              <a:cs typeface="B Koodak" pitchFamily="2" charset="-78"/>
            </a:endParaRPr>
          </a:p>
        </p:txBody>
      </p:sp>
      <p:sp>
        <p:nvSpPr>
          <p:cNvPr id="7" name="TextBox 6">
            <a:hlinkClick r:id="rId3"/>
            <a:extLst>
              <a:ext uri="{FF2B5EF4-FFF2-40B4-BE49-F238E27FC236}">
                <a16:creationId xmlns:a16="http://schemas.microsoft.com/office/drawing/2014/main" id="{5C6DD81F-48D1-2A4E-8920-42F73C37EF59}"/>
              </a:ext>
            </a:extLst>
          </p:cNvPr>
          <p:cNvSpPr txBox="1"/>
          <p:nvPr/>
        </p:nvSpPr>
        <p:spPr>
          <a:xfrm>
            <a:off x="4790315" y="985558"/>
            <a:ext cx="2611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solidFill>
                  <a:schemeClr val="tx2"/>
                </a:solidFill>
                <a:latin typeface="B Koodak" pitchFamily="2" charset="-78"/>
                <a:cs typeface="B Koodak" pitchFamily="2" charset="-78"/>
              </a:rPr>
              <a:t>زبان تخصصی-کارشناسی</a:t>
            </a:r>
          </a:p>
          <a:p>
            <a:pPr algn="ctr"/>
            <a:r>
              <a:rPr lang="fa-IR" sz="2000" dirty="0">
                <a:solidFill>
                  <a:schemeClr val="tx2"/>
                </a:solidFill>
                <a:latin typeface="B Koodak" pitchFamily="2" charset="-78"/>
                <a:cs typeface="B Koodak" pitchFamily="2" charset="-78"/>
              </a:rPr>
              <a:t>کامپیوتر-برق</a:t>
            </a:r>
            <a:endParaRPr lang="en-US" sz="2000" dirty="0">
              <a:solidFill>
                <a:schemeClr val="tx2"/>
              </a:solidFill>
              <a:latin typeface="B Koodak" pitchFamily="2" charset="-78"/>
              <a:cs typeface="B Koodak" pitchFamily="2" charset="-78"/>
            </a:endParaRPr>
          </a:p>
        </p:txBody>
      </p:sp>
      <p:sp>
        <p:nvSpPr>
          <p:cNvPr id="8" name="TextBox 7">
            <a:hlinkClick r:id="rId3"/>
            <a:extLst>
              <a:ext uri="{FF2B5EF4-FFF2-40B4-BE49-F238E27FC236}">
                <a16:creationId xmlns:a16="http://schemas.microsoft.com/office/drawing/2014/main" id="{ACD289EC-ED11-7345-A1E8-62AFC4558868}"/>
              </a:ext>
            </a:extLst>
          </p:cNvPr>
          <p:cNvSpPr txBox="1"/>
          <p:nvPr/>
        </p:nvSpPr>
        <p:spPr>
          <a:xfrm>
            <a:off x="4423888" y="3796680"/>
            <a:ext cx="3433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latin typeface="B Koodak" pitchFamily="2" charset="-78"/>
                <a:cs typeface="B Koodak" pitchFamily="2" charset="-78"/>
              </a:rPr>
              <a:t> </a:t>
            </a:r>
            <a:r>
              <a:rPr lang="fa-IR" sz="4800" dirty="0">
                <a:cs typeface="2  Homa" panose="00000400000000000000" pitchFamily="2" charset="-78"/>
              </a:rPr>
              <a:t>ساختار جملات</a:t>
            </a:r>
          </a:p>
          <a:p>
            <a:pPr algn="ctr"/>
            <a:r>
              <a:rPr lang="fa-IR" sz="4800" dirty="0">
                <a:cs typeface="2  Homa" panose="00000400000000000000" pitchFamily="2" charset="-78"/>
              </a:rPr>
              <a:t>اجزای کلام</a:t>
            </a:r>
            <a:endParaRPr lang="en-US" sz="4800" dirty="0">
              <a:cs typeface="2  Hom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680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7E0210C-8D32-7948-A7D9-301E89DC22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419100"/>
            <a:ext cx="7772400" cy="1143000"/>
          </a:xfrm>
          <a:solidFill>
            <a:schemeClr val="bg1"/>
          </a:solidFill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  <a:flatTx/>
          </a:bodyPr>
          <a:lstStyle/>
          <a:p>
            <a:pPr algn="ctr">
              <a:defRPr/>
            </a:pPr>
            <a:r>
              <a:rPr lang="en-US" altLang="en-US"/>
              <a:t>Eight Parts of Speech</a:t>
            </a: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6EE0E455-AECD-FA4B-B968-377DACD82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209800"/>
            <a:ext cx="2057400" cy="1219200"/>
          </a:xfrm>
          <a:prstGeom prst="rect">
            <a:avLst/>
          </a:prstGeom>
          <a:solidFill>
            <a:srgbClr val="003399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3399"/>
            </a:extrusionClr>
            <a:contourClr>
              <a:srgbClr val="0033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/>
              <a:t>Nouns</a:t>
            </a:r>
          </a:p>
        </p:txBody>
      </p:sp>
      <p:grpSp>
        <p:nvGrpSpPr>
          <p:cNvPr id="5147" name="Group 27">
            <a:extLst>
              <a:ext uri="{FF2B5EF4-FFF2-40B4-BE49-F238E27FC236}">
                <a16:creationId xmlns:a16="http://schemas.microsoft.com/office/drawing/2014/main" id="{50EBD74F-0D75-9D44-AF4F-90A16CBF794E}"/>
              </a:ext>
            </a:extLst>
          </p:cNvPr>
          <p:cNvGrpSpPr>
            <a:grpSpLocks/>
          </p:cNvGrpSpPr>
          <p:nvPr/>
        </p:nvGrpSpPr>
        <p:grpSpPr bwMode="auto">
          <a:xfrm>
            <a:off x="7772400" y="2590800"/>
            <a:ext cx="2743200" cy="1600200"/>
            <a:chOff x="3936" y="1632"/>
            <a:chExt cx="2112" cy="1008"/>
          </a:xfrm>
        </p:grpSpPr>
        <p:sp>
          <p:nvSpPr>
            <p:cNvPr id="4111" name="AutoShape 15">
              <a:extLst>
                <a:ext uri="{FF2B5EF4-FFF2-40B4-BE49-F238E27FC236}">
                  <a16:creationId xmlns:a16="http://schemas.microsoft.com/office/drawing/2014/main" id="{472DE420-3AB7-0B49-ADAB-923E03914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632"/>
              <a:ext cx="2112" cy="1008"/>
            </a:xfrm>
            <a:prstGeom prst="wedgeEllipseCallout">
              <a:avLst>
                <a:gd name="adj1" fmla="val -133190"/>
                <a:gd name="adj2" fmla="val 1389"/>
              </a:avLst>
            </a:prstGeom>
            <a:solidFill>
              <a:srgbClr val="000099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99"/>
              </a:extrusionClr>
              <a:contourClr>
                <a:srgbClr val="00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112" name="Text Box 16">
              <a:extLst>
                <a:ext uri="{FF2B5EF4-FFF2-40B4-BE49-F238E27FC236}">
                  <a16:creationId xmlns:a16="http://schemas.microsoft.com/office/drawing/2014/main" id="{ADD18C44-2655-F34B-ACCC-6E209D04A6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954945">
              <a:off x="4032" y="1968"/>
              <a:ext cx="14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Tabitha" pitchFamily="2" charset="0"/>
                </a:rPr>
                <a:t>Pronouns</a:t>
              </a:r>
            </a:p>
          </p:txBody>
        </p:sp>
      </p:grpSp>
      <p:sp>
        <p:nvSpPr>
          <p:cNvPr id="5137" name="AutoShape 17">
            <a:extLst>
              <a:ext uri="{FF2B5EF4-FFF2-40B4-BE49-F238E27FC236}">
                <a16:creationId xmlns:a16="http://schemas.microsoft.com/office/drawing/2014/main" id="{7939B8B9-3EE1-4F4D-98D6-5376C03DB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886200"/>
            <a:ext cx="2362200" cy="2286000"/>
          </a:xfrm>
          <a:prstGeom prst="sun">
            <a:avLst>
              <a:gd name="adj" fmla="val 25000"/>
            </a:avLst>
          </a:prstGeom>
          <a:solidFill>
            <a:srgbClr val="FF33CC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20099998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  <a:contourClr>
              <a:srgbClr val="FF33CC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chemeClr val="bg2"/>
                </a:solidFill>
                <a:latin typeface="Theatre Antoine" pitchFamily="34" charset="0"/>
              </a:rPr>
              <a:t>Adjectives</a:t>
            </a:r>
            <a:endParaRPr lang="en-US" altLang="en-US" sz="2400">
              <a:latin typeface="Theatre Antoine" pitchFamily="34" charset="0"/>
            </a:endParaRPr>
          </a:p>
        </p:txBody>
      </p:sp>
      <p:sp>
        <p:nvSpPr>
          <p:cNvPr id="5139" name="AutoShape 19">
            <a:extLst>
              <a:ext uri="{FF2B5EF4-FFF2-40B4-BE49-F238E27FC236}">
                <a16:creationId xmlns:a16="http://schemas.microsoft.com/office/drawing/2014/main" id="{DC943F17-8AC4-6747-88DF-4D6802FE94E6}"/>
              </a:ext>
            </a:extLst>
          </p:cNvPr>
          <p:cNvSpPr>
            <a:spLocks noChangeArrowheads="1"/>
          </p:cNvSpPr>
          <p:nvPr/>
        </p:nvSpPr>
        <p:spPr bwMode="auto">
          <a:xfrm rot="8958068">
            <a:off x="4946651" y="3995738"/>
            <a:ext cx="2079625" cy="1816100"/>
          </a:xfrm>
          <a:prstGeom prst="cloudCallout">
            <a:avLst>
              <a:gd name="adj1" fmla="val -79431"/>
              <a:gd name="adj2" fmla="val 61106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rot="10800000"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chemeClr val="hlink"/>
                </a:solidFill>
                <a:latin typeface="Albertus Extra Bold" pitchFamily="34" charset="0"/>
              </a:rPr>
              <a:t>Adverbs</a:t>
            </a:r>
          </a:p>
        </p:txBody>
      </p:sp>
      <p:sp>
        <p:nvSpPr>
          <p:cNvPr id="5143" name="AutoShape 23">
            <a:extLst>
              <a:ext uri="{FF2B5EF4-FFF2-40B4-BE49-F238E27FC236}">
                <a16:creationId xmlns:a16="http://schemas.microsoft.com/office/drawing/2014/main" id="{87070F25-BDD6-794F-871B-9A84F6308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2025" y="5867400"/>
            <a:ext cx="5727700" cy="7620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latin typeface="Amazone BT" pitchFamily="66" charset="0"/>
              </a:rPr>
              <a:t>Conjunctions</a:t>
            </a:r>
          </a:p>
        </p:txBody>
      </p:sp>
      <p:grpSp>
        <p:nvGrpSpPr>
          <p:cNvPr id="5151" name="Group 31">
            <a:extLst>
              <a:ext uri="{FF2B5EF4-FFF2-40B4-BE49-F238E27FC236}">
                <a16:creationId xmlns:a16="http://schemas.microsoft.com/office/drawing/2014/main" id="{A4776CA8-518A-0D43-A3FA-F3B18FEC9D45}"/>
              </a:ext>
            </a:extLst>
          </p:cNvPr>
          <p:cNvGrpSpPr>
            <a:grpSpLocks/>
          </p:cNvGrpSpPr>
          <p:nvPr/>
        </p:nvGrpSpPr>
        <p:grpSpPr bwMode="auto">
          <a:xfrm rot="1452014">
            <a:off x="7324726" y="4344988"/>
            <a:ext cx="2784475" cy="1752600"/>
            <a:chOff x="3936" y="2688"/>
            <a:chExt cx="1824" cy="1104"/>
          </a:xfrm>
        </p:grpSpPr>
        <p:sp>
          <p:nvSpPr>
            <p:cNvPr id="4109" name="AutoShape 21">
              <a:extLst>
                <a:ext uri="{FF2B5EF4-FFF2-40B4-BE49-F238E27FC236}">
                  <a16:creationId xmlns:a16="http://schemas.microsoft.com/office/drawing/2014/main" id="{2FDD748F-9E1D-B948-B361-FA1A0A0B9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688"/>
              <a:ext cx="1824" cy="1104"/>
            </a:xfrm>
            <a:prstGeom prst="rightArrow">
              <a:avLst>
                <a:gd name="adj1" fmla="val 50000"/>
                <a:gd name="adj2" fmla="val 41304"/>
              </a:avLst>
            </a:prstGeom>
            <a:solidFill>
              <a:srgbClr val="33CC33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33CC33"/>
              </a:extrusionClr>
              <a:contourClr>
                <a:srgbClr val="33CC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10" name="Text Box 22">
              <a:extLst>
                <a:ext uri="{FF2B5EF4-FFF2-40B4-BE49-F238E27FC236}">
                  <a16:creationId xmlns:a16="http://schemas.microsoft.com/office/drawing/2014/main" id="{5AA8057E-FC5B-7D43-B559-4CF4A8AB13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3071"/>
              <a:ext cx="11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2400">
                  <a:solidFill>
                    <a:srgbClr val="2F0303"/>
                  </a:solidFill>
                </a:rPr>
                <a:t>Prepositions</a:t>
              </a:r>
            </a:p>
          </p:txBody>
        </p:sp>
      </p:grpSp>
      <p:grpSp>
        <p:nvGrpSpPr>
          <p:cNvPr id="5148" name="Group 28">
            <a:extLst>
              <a:ext uri="{FF2B5EF4-FFF2-40B4-BE49-F238E27FC236}">
                <a16:creationId xmlns:a16="http://schemas.microsoft.com/office/drawing/2014/main" id="{061352B6-17D6-DA40-B79A-4B64C50D388B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981200"/>
            <a:ext cx="3200400" cy="1905000"/>
            <a:chOff x="2208" y="1248"/>
            <a:chExt cx="1488" cy="1104"/>
          </a:xfrm>
        </p:grpSpPr>
        <p:sp>
          <p:nvSpPr>
            <p:cNvPr id="4107" name="AutoShape 25">
              <a:extLst>
                <a:ext uri="{FF2B5EF4-FFF2-40B4-BE49-F238E27FC236}">
                  <a16:creationId xmlns:a16="http://schemas.microsoft.com/office/drawing/2014/main" id="{813AFA4D-18D2-0C46-83CB-F5B076B6A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248"/>
              <a:ext cx="1488" cy="1104"/>
            </a:xfrm>
            <a:prstGeom prst="irregularSeal2">
              <a:avLst/>
            </a:prstGeom>
            <a:solidFill>
              <a:srgbClr val="FF000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1500000" lon="20099998" rev="0"/>
              </a:camera>
              <a:lightRig rig="legacyFlat4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0000"/>
              </a:extrusionClr>
              <a:contourClr>
                <a:srgbClr val="FF00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8" name="Text Box 26">
              <a:extLst>
                <a:ext uri="{FF2B5EF4-FFF2-40B4-BE49-F238E27FC236}">
                  <a16:creationId xmlns:a16="http://schemas.microsoft.com/office/drawing/2014/main" id="{2F4C4EA2-87DE-BF4F-A735-96039E43E4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352498">
              <a:off x="2540" y="1578"/>
              <a:ext cx="72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2400">
                  <a:latin typeface="Teletype" pitchFamily="2" charset="0"/>
                </a:rPr>
                <a:t>Verbs</a:t>
              </a:r>
            </a:p>
          </p:txBody>
        </p:sp>
      </p:grpSp>
      <p:sp>
        <p:nvSpPr>
          <p:cNvPr id="5155" name="Oval 35">
            <a:extLst>
              <a:ext uri="{FF2B5EF4-FFF2-40B4-BE49-F238E27FC236}">
                <a16:creationId xmlns:a16="http://schemas.microsoft.com/office/drawing/2014/main" id="{1D6778D1-9A05-564D-975F-F72B4300A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124200"/>
            <a:ext cx="1804988" cy="1220788"/>
          </a:xfrm>
          <a:prstGeom prst="ellipse">
            <a:avLst/>
          </a:prstGeom>
          <a:solidFill>
            <a:srgbClr val="FF9900"/>
          </a:solidFill>
          <a:ln>
            <a:noFill/>
          </a:ln>
          <a:effectLst>
            <a:prstShdw prst="shdw13" dist="53882" dir="13500000">
              <a:srgbClr val="80808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/>
              <a:t>Interjections</a:t>
            </a:r>
          </a:p>
        </p:txBody>
      </p:sp>
    </p:spTree>
    <p:extLst>
      <p:ext uri="{BB962C8B-B14F-4D97-AF65-F5344CB8AC3E}">
        <p14:creationId xmlns:p14="http://schemas.microsoft.com/office/powerpoint/2010/main" val="94127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UZ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OOG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 autoUpdateAnimBg="0"/>
      <p:bldP spid="5137" grpId="0" animBg="1" autoUpdateAnimBg="0"/>
      <p:bldP spid="5139" grpId="0" animBg="1" autoUpdateAnimBg="0"/>
      <p:bldP spid="5143" grpId="0" animBg="1" autoUpdateAnimBg="0"/>
      <p:bldP spid="5155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D077D4F-C3F6-7443-A412-AC77818E8F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6764" y="419100"/>
            <a:ext cx="5938837" cy="1143000"/>
          </a:xfrm>
          <a:solidFill>
            <a:schemeClr val="bg1"/>
          </a:soli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3284103" algn="bl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  <a:flatTx/>
          </a:bodyPr>
          <a:lstStyle/>
          <a:p>
            <a:pPr>
              <a:defRPr/>
            </a:pPr>
            <a:r>
              <a:rPr lang="en-US" altLang="en-US">
                <a:solidFill>
                  <a:srgbClr val="000099"/>
                </a:solidFill>
              </a:rPr>
              <a:t>  Word that names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B158E96-C93E-2B4C-BE5A-0458CBF937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95601" y="2274888"/>
            <a:ext cx="2157413" cy="557212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altLang="en-US">
                <a:solidFill>
                  <a:srgbClr val="000099"/>
                </a:solidFill>
              </a:rPr>
              <a:t>A  Person</a:t>
            </a:r>
            <a:endParaRPr lang="en-US" altLang="en-US"/>
          </a:p>
        </p:txBody>
      </p:sp>
      <p:graphicFrame>
        <p:nvGraphicFramePr>
          <p:cNvPr id="6149" name="Object 5">
            <a:extLst>
              <a:ext uri="{FF2B5EF4-FFF2-40B4-BE49-F238E27FC236}">
                <a16:creationId xmlns:a16="http://schemas.microsoft.com/office/drawing/2014/main" id="{FD78E291-CE6F-F944-A432-665B6C028B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53014" y="3344864"/>
          <a:ext cx="3997325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Clip" r:id="rId4" imgW="19761200" imgH="21018500" progId="MS_ClipArt_Gallery.2">
                  <p:embed/>
                </p:oleObj>
              </mc:Choice>
              <mc:Fallback>
                <p:oleObj name="Clip" r:id="rId4" imgW="19761200" imgH="21018500" progId="MS_ClipArt_Gallery.2">
                  <p:embed/>
                  <p:pic>
                    <p:nvPicPr>
                      <p:cNvPr id="6149" name="Object 5">
                        <a:extLst>
                          <a:ext uri="{FF2B5EF4-FFF2-40B4-BE49-F238E27FC236}">
                            <a16:creationId xmlns:a16="http://schemas.microsoft.com/office/drawing/2014/main" id="{FD78E291-CE6F-F944-A432-665B6C028B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3014" y="3344864"/>
                        <a:ext cx="3997325" cy="107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07763" dir="189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>
            <a:extLst>
              <a:ext uri="{FF2B5EF4-FFF2-40B4-BE49-F238E27FC236}">
                <a16:creationId xmlns:a16="http://schemas.microsoft.com/office/drawing/2014/main" id="{9CCCCED8-41BD-3B47-B7C1-D65F4973D1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0401" y="4419600"/>
          <a:ext cx="166846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lip" r:id="rId6" imgW="13525500" imgH="9347200" progId="MS_ClipArt_Gallery.2">
                  <p:embed/>
                </p:oleObj>
              </mc:Choice>
              <mc:Fallback>
                <p:oleObj name="Clip" r:id="rId6" imgW="13525500" imgH="9347200" progId="MS_ClipArt_Gallery.2">
                  <p:embed/>
                  <p:pic>
                    <p:nvPicPr>
                      <p:cNvPr id="6150" name="Object 6">
                        <a:extLst>
                          <a:ext uri="{FF2B5EF4-FFF2-40B4-BE49-F238E27FC236}">
                            <a16:creationId xmlns:a16="http://schemas.microsoft.com/office/drawing/2014/main" id="{9CCCCED8-41BD-3B47-B7C1-D65F4973D1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1" y="4419600"/>
                        <a:ext cx="1668463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07763" dir="81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1" name="Picture 7" descr="AMIDEA">
            <a:extLst>
              <a:ext uri="{FF2B5EF4-FFF2-40B4-BE49-F238E27FC236}">
                <a16:creationId xmlns:a16="http://schemas.microsoft.com/office/drawing/2014/main" id="{FD9F3E79-09A6-0F43-8300-E444DCE3C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1" y="5627688"/>
            <a:ext cx="873125" cy="1077912"/>
          </a:xfrm>
          <a:prstGeom prst="rect">
            <a:avLst/>
          </a:prstGeom>
          <a:noFill/>
          <a:ln>
            <a:noFill/>
          </a:ln>
          <a:effectLst>
            <a:outerShdw dist="107763" dir="81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95" name="Group 51">
            <a:extLst>
              <a:ext uri="{FF2B5EF4-FFF2-40B4-BE49-F238E27FC236}">
                <a16:creationId xmlns:a16="http://schemas.microsoft.com/office/drawing/2014/main" id="{4DD2AD79-1938-7C4E-9E37-00F1E05E503E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2057400"/>
            <a:ext cx="2743200" cy="992188"/>
            <a:chOff x="2448" y="1296"/>
            <a:chExt cx="1728" cy="625"/>
          </a:xfrm>
        </p:grpSpPr>
        <p:sp>
          <p:nvSpPr>
            <p:cNvPr id="5132" name="Freeform 12">
              <a:extLst>
                <a:ext uri="{FF2B5EF4-FFF2-40B4-BE49-F238E27FC236}">
                  <a16:creationId xmlns:a16="http://schemas.microsoft.com/office/drawing/2014/main" id="{F0B2D665-1E7B-C545-9670-27C73E7A7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0" y="1592"/>
              <a:ext cx="600" cy="155"/>
            </a:xfrm>
            <a:custGeom>
              <a:avLst/>
              <a:gdLst>
                <a:gd name="T0" fmla="*/ 30 w 6000"/>
                <a:gd name="T1" fmla="*/ 27 h 4181"/>
                <a:gd name="T2" fmla="*/ 91 w 6000"/>
                <a:gd name="T3" fmla="*/ 14 h 4181"/>
                <a:gd name="T4" fmla="*/ 182 w 6000"/>
                <a:gd name="T5" fmla="*/ 0 h 4181"/>
                <a:gd name="T6" fmla="*/ 403 w 6000"/>
                <a:gd name="T7" fmla="*/ 8 h 4181"/>
                <a:gd name="T8" fmla="*/ 532 w 6000"/>
                <a:gd name="T9" fmla="*/ 27 h 4181"/>
                <a:gd name="T10" fmla="*/ 600 w 6000"/>
                <a:gd name="T11" fmla="*/ 35 h 4181"/>
                <a:gd name="T12" fmla="*/ 425 w 6000"/>
                <a:gd name="T13" fmla="*/ 60 h 4181"/>
                <a:gd name="T14" fmla="*/ 403 w 6000"/>
                <a:gd name="T15" fmla="*/ 112 h 4181"/>
                <a:gd name="T16" fmla="*/ 387 w 6000"/>
                <a:gd name="T17" fmla="*/ 141 h 4181"/>
                <a:gd name="T18" fmla="*/ 296 w 6000"/>
                <a:gd name="T19" fmla="*/ 155 h 4181"/>
                <a:gd name="T20" fmla="*/ 160 w 6000"/>
                <a:gd name="T21" fmla="*/ 152 h 4181"/>
                <a:gd name="T22" fmla="*/ 84 w 6000"/>
                <a:gd name="T23" fmla="*/ 144 h 4181"/>
                <a:gd name="T24" fmla="*/ 114 w 6000"/>
                <a:gd name="T25" fmla="*/ 106 h 4181"/>
                <a:gd name="T26" fmla="*/ 152 w 6000"/>
                <a:gd name="T27" fmla="*/ 41 h 4181"/>
                <a:gd name="T28" fmla="*/ 0 w 6000"/>
                <a:gd name="T29" fmla="*/ 41 h 4181"/>
                <a:gd name="T30" fmla="*/ 30 w 6000"/>
                <a:gd name="T31" fmla="*/ 27 h 418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000" h="4181">
                  <a:moveTo>
                    <a:pt x="304" y="734"/>
                  </a:moveTo>
                  <a:lnTo>
                    <a:pt x="913" y="367"/>
                  </a:lnTo>
                  <a:lnTo>
                    <a:pt x="1821" y="0"/>
                  </a:lnTo>
                  <a:lnTo>
                    <a:pt x="4027" y="221"/>
                  </a:lnTo>
                  <a:lnTo>
                    <a:pt x="5319" y="734"/>
                  </a:lnTo>
                  <a:lnTo>
                    <a:pt x="6000" y="955"/>
                  </a:lnTo>
                  <a:lnTo>
                    <a:pt x="4254" y="1615"/>
                  </a:lnTo>
                  <a:lnTo>
                    <a:pt x="4027" y="3010"/>
                  </a:lnTo>
                  <a:lnTo>
                    <a:pt x="3874" y="3816"/>
                  </a:lnTo>
                  <a:lnTo>
                    <a:pt x="2962" y="4181"/>
                  </a:lnTo>
                  <a:lnTo>
                    <a:pt x="1595" y="4108"/>
                  </a:lnTo>
                  <a:lnTo>
                    <a:pt x="837" y="3890"/>
                  </a:lnTo>
                  <a:lnTo>
                    <a:pt x="1138" y="2862"/>
                  </a:lnTo>
                  <a:lnTo>
                    <a:pt x="1520" y="1100"/>
                  </a:lnTo>
                  <a:lnTo>
                    <a:pt x="0" y="1100"/>
                  </a:lnTo>
                  <a:lnTo>
                    <a:pt x="304" y="734"/>
                  </a:lnTo>
                  <a:close/>
                </a:path>
              </a:pathLst>
            </a:custGeom>
            <a:solidFill>
              <a:srgbClr val="F5EB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3" name="Freeform 13">
              <a:extLst>
                <a:ext uri="{FF2B5EF4-FFF2-40B4-BE49-F238E27FC236}">
                  <a16:creationId xmlns:a16="http://schemas.microsoft.com/office/drawing/2014/main" id="{24E7ED85-14D8-BB49-9805-5BB152534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" y="1397"/>
              <a:ext cx="38" cy="27"/>
            </a:xfrm>
            <a:custGeom>
              <a:avLst/>
              <a:gdLst>
                <a:gd name="T0" fmla="*/ 15 w 380"/>
                <a:gd name="T1" fmla="*/ 0 h 734"/>
                <a:gd name="T2" fmla="*/ 0 w 380"/>
                <a:gd name="T3" fmla="*/ 24 h 734"/>
                <a:gd name="T4" fmla="*/ 23 w 380"/>
                <a:gd name="T5" fmla="*/ 27 h 734"/>
                <a:gd name="T6" fmla="*/ 38 w 380"/>
                <a:gd name="T7" fmla="*/ 5 h 734"/>
                <a:gd name="T8" fmla="*/ 15 w 380"/>
                <a:gd name="T9" fmla="*/ 0 h 7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0" h="734">
                  <a:moveTo>
                    <a:pt x="151" y="0"/>
                  </a:moveTo>
                  <a:lnTo>
                    <a:pt x="0" y="660"/>
                  </a:lnTo>
                  <a:lnTo>
                    <a:pt x="226" y="734"/>
                  </a:lnTo>
                  <a:lnTo>
                    <a:pt x="380" y="147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Freeform 14">
              <a:extLst>
                <a:ext uri="{FF2B5EF4-FFF2-40B4-BE49-F238E27FC236}">
                  <a16:creationId xmlns:a16="http://schemas.microsoft.com/office/drawing/2014/main" id="{232B39CA-90A3-A54A-B525-D9BD2250C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2" y="1636"/>
              <a:ext cx="45" cy="13"/>
            </a:xfrm>
            <a:custGeom>
              <a:avLst/>
              <a:gdLst>
                <a:gd name="T0" fmla="*/ 23 w 455"/>
                <a:gd name="T1" fmla="*/ 0 h 365"/>
                <a:gd name="T2" fmla="*/ 0 w 455"/>
                <a:gd name="T3" fmla="*/ 8 h 365"/>
                <a:gd name="T4" fmla="*/ 23 w 455"/>
                <a:gd name="T5" fmla="*/ 13 h 365"/>
                <a:gd name="T6" fmla="*/ 45 w 455"/>
                <a:gd name="T7" fmla="*/ 13 h 365"/>
                <a:gd name="T8" fmla="*/ 45 w 455"/>
                <a:gd name="T9" fmla="*/ 3 h 365"/>
                <a:gd name="T10" fmla="*/ 23 w 455"/>
                <a:gd name="T11" fmla="*/ 0 h 3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5" h="365">
                  <a:moveTo>
                    <a:pt x="229" y="0"/>
                  </a:moveTo>
                  <a:lnTo>
                    <a:pt x="0" y="219"/>
                  </a:lnTo>
                  <a:lnTo>
                    <a:pt x="229" y="365"/>
                  </a:lnTo>
                  <a:lnTo>
                    <a:pt x="455" y="365"/>
                  </a:lnTo>
                  <a:lnTo>
                    <a:pt x="455" y="72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Freeform 15">
              <a:extLst>
                <a:ext uri="{FF2B5EF4-FFF2-40B4-BE49-F238E27FC236}">
                  <a16:creationId xmlns:a16="http://schemas.microsoft.com/office/drawing/2014/main" id="{F81D1274-15E1-3544-BD49-4EB3C50CC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4" y="1687"/>
              <a:ext cx="46" cy="14"/>
            </a:xfrm>
            <a:custGeom>
              <a:avLst/>
              <a:gdLst>
                <a:gd name="T0" fmla="*/ 23 w 458"/>
                <a:gd name="T1" fmla="*/ 0 h 367"/>
                <a:gd name="T2" fmla="*/ 0 w 458"/>
                <a:gd name="T3" fmla="*/ 3 h 367"/>
                <a:gd name="T4" fmla="*/ 8 w 458"/>
                <a:gd name="T5" fmla="*/ 14 h 367"/>
                <a:gd name="T6" fmla="*/ 31 w 458"/>
                <a:gd name="T7" fmla="*/ 14 h 367"/>
                <a:gd name="T8" fmla="*/ 46 w 458"/>
                <a:gd name="T9" fmla="*/ 6 h 367"/>
                <a:gd name="T10" fmla="*/ 31 w 458"/>
                <a:gd name="T11" fmla="*/ 0 h 367"/>
                <a:gd name="T12" fmla="*/ 23 w 458"/>
                <a:gd name="T13" fmla="*/ 0 h 3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8" h="367">
                  <a:moveTo>
                    <a:pt x="229" y="0"/>
                  </a:moveTo>
                  <a:lnTo>
                    <a:pt x="0" y="75"/>
                  </a:lnTo>
                  <a:lnTo>
                    <a:pt x="76" y="367"/>
                  </a:lnTo>
                  <a:lnTo>
                    <a:pt x="305" y="367"/>
                  </a:lnTo>
                  <a:lnTo>
                    <a:pt x="458" y="145"/>
                  </a:lnTo>
                  <a:lnTo>
                    <a:pt x="305" y="0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Freeform 16">
              <a:extLst>
                <a:ext uri="{FF2B5EF4-FFF2-40B4-BE49-F238E27FC236}">
                  <a16:creationId xmlns:a16="http://schemas.microsoft.com/office/drawing/2014/main" id="{78D5EA72-2D68-9C45-A12B-0D0FE3276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" y="1625"/>
              <a:ext cx="38" cy="27"/>
            </a:xfrm>
            <a:custGeom>
              <a:avLst/>
              <a:gdLst>
                <a:gd name="T0" fmla="*/ 0 w 381"/>
                <a:gd name="T1" fmla="*/ 0 h 736"/>
                <a:gd name="T2" fmla="*/ 38 w 381"/>
                <a:gd name="T3" fmla="*/ 16 h 736"/>
                <a:gd name="T4" fmla="*/ 0 w 381"/>
                <a:gd name="T5" fmla="*/ 27 h 736"/>
                <a:gd name="T6" fmla="*/ 7 w 381"/>
                <a:gd name="T7" fmla="*/ 16 h 736"/>
                <a:gd name="T8" fmla="*/ 0 w 381"/>
                <a:gd name="T9" fmla="*/ 0 h 7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1" h="736">
                  <a:moveTo>
                    <a:pt x="0" y="0"/>
                  </a:moveTo>
                  <a:lnTo>
                    <a:pt x="381" y="440"/>
                  </a:lnTo>
                  <a:lnTo>
                    <a:pt x="0" y="736"/>
                  </a:lnTo>
                  <a:lnTo>
                    <a:pt x="74" y="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Freeform 17">
              <a:extLst>
                <a:ext uri="{FF2B5EF4-FFF2-40B4-BE49-F238E27FC236}">
                  <a16:creationId xmlns:a16="http://schemas.microsoft.com/office/drawing/2014/main" id="{299098C2-6DA8-6C49-8805-3389AD3C2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5" y="1625"/>
              <a:ext cx="46" cy="32"/>
            </a:xfrm>
            <a:custGeom>
              <a:avLst/>
              <a:gdLst>
                <a:gd name="T0" fmla="*/ 8 w 457"/>
                <a:gd name="T1" fmla="*/ 0 h 883"/>
                <a:gd name="T2" fmla="*/ 46 w 457"/>
                <a:gd name="T3" fmla="*/ 21 h 883"/>
                <a:gd name="T4" fmla="*/ 0 w 457"/>
                <a:gd name="T5" fmla="*/ 32 h 883"/>
                <a:gd name="T6" fmla="*/ 16 w 457"/>
                <a:gd name="T7" fmla="*/ 19 h 883"/>
                <a:gd name="T8" fmla="*/ 8 w 457"/>
                <a:gd name="T9" fmla="*/ 0 h 8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7" h="883">
                  <a:moveTo>
                    <a:pt x="78" y="0"/>
                  </a:moveTo>
                  <a:lnTo>
                    <a:pt x="457" y="588"/>
                  </a:lnTo>
                  <a:lnTo>
                    <a:pt x="0" y="883"/>
                  </a:lnTo>
                  <a:lnTo>
                    <a:pt x="154" y="515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Freeform 18">
              <a:extLst>
                <a:ext uri="{FF2B5EF4-FFF2-40B4-BE49-F238E27FC236}">
                  <a16:creationId xmlns:a16="http://schemas.microsoft.com/office/drawing/2014/main" id="{0FBBDAEE-70C9-6E49-8FD9-EE8072BF8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" y="1361"/>
              <a:ext cx="509" cy="209"/>
            </a:xfrm>
            <a:custGeom>
              <a:avLst/>
              <a:gdLst>
                <a:gd name="T0" fmla="*/ 281 w 5088"/>
                <a:gd name="T1" fmla="*/ 22 h 5651"/>
                <a:gd name="T2" fmla="*/ 372 w 5088"/>
                <a:gd name="T3" fmla="*/ 92 h 5651"/>
                <a:gd name="T4" fmla="*/ 426 w 5088"/>
                <a:gd name="T5" fmla="*/ 98 h 5651"/>
                <a:gd name="T6" fmla="*/ 395 w 5088"/>
                <a:gd name="T7" fmla="*/ 109 h 5651"/>
                <a:gd name="T8" fmla="*/ 395 w 5088"/>
                <a:gd name="T9" fmla="*/ 122 h 5651"/>
                <a:gd name="T10" fmla="*/ 281 w 5088"/>
                <a:gd name="T11" fmla="*/ 133 h 5651"/>
                <a:gd name="T12" fmla="*/ 342 w 5088"/>
                <a:gd name="T13" fmla="*/ 168 h 5651"/>
                <a:gd name="T14" fmla="*/ 319 w 5088"/>
                <a:gd name="T15" fmla="*/ 195 h 5651"/>
                <a:gd name="T16" fmla="*/ 433 w 5088"/>
                <a:gd name="T17" fmla="*/ 209 h 5651"/>
                <a:gd name="T18" fmla="*/ 494 w 5088"/>
                <a:gd name="T19" fmla="*/ 206 h 5651"/>
                <a:gd name="T20" fmla="*/ 509 w 5088"/>
                <a:gd name="T21" fmla="*/ 187 h 5651"/>
                <a:gd name="T22" fmla="*/ 479 w 5088"/>
                <a:gd name="T23" fmla="*/ 179 h 5651"/>
                <a:gd name="T24" fmla="*/ 479 w 5088"/>
                <a:gd name="T25" fmla="*/ 187 h 5651"/>
                <a:gd name="T26" fmla="*/ 463 w 5088"/>
                <a:gd name="T27" fmla="*/ 195 h 5651"/>
                <a:gd name="T28" fmla="*/ 372 w 5088"/>
                <a:gd name="T29" fmla="*/ 179 h 5651"/>
                <a:gd name="T30" fmla="*/ 380 w 5088"/>
                <a:gd name="T31" fmla="*/ 166 h 5651"/>
                <a:gd name="T32" fmla="*/ 319 w 5088"/>
                <a:gd name="T33" fmla="*/ 141 h 5651"/>
                <a:gd name="T34" fmla="*/ 418 w 5088"/>
                <a:gd name="T35" fmla="*/ 128 h 5651"/>
                <a:gd name="T36" fmla="*/ 418 w 5088"/>
                <a:gd name="T37" fmla="*/ 111 h 5651"/>
                <a:gd name="T38" fmla="*/ 479 w 5088"/>
                <a:gd name="T39" fmla="*/ 95 h 5651"/>
                <a:gd name="T40" fmla="*/ 387 w 5088"/>
                <a:gd name="T41" fmla="*/ 84 h 5651"/>
                <a:gd name="T42" fmla="*/ 289 w 5088"/>
                <a:gd name="T43" fmla="*/ 0 h 5651"/>
                <a:gd name="T44" fmla="*/ 152 w 5088"/>
                <a:gd name="T45" fmla="*/ 27 h 5651"/>
                <a:gd name="T46" fmla="*/ 68 w 5088"/>
                <a:gd name="T47" fmla="*/ 65 h 5651"/>
                <a:gd name="T48" fmla="*/ 8 w 5088"/>
                <a:gd name="T49" fmla="*/ 119 h 5651"/>
                <a:gd name="T50" fmla="*/ 0 w 5088"/>
                <a:gd name="T51" fmla="*/ 166 h 5651"/>
                <a:gd name="T52" fmla="*/ 99 w 5088"/>
                <a:gd name="T53" fmla="*/ 182 h 5651"/>
                <a:gd name="T54" fmla="*/ 228 w 5088"/>
                <a:gd name="T55" fmla="*/ 193 h 5651"/>
                <a:gd name="T56" fmla="*/ 274 w 5088"/>
                <a:gd name="T57" fmla="*/ 185 h 5651"/>
                <a:gd name="T58" fmla="*/ 281 w 5088"/>
                <a:gd name="T59" fmla="*/ 166 h 5651"/>
                <a:gd name="T60" fmla="*/ 243 w 5088"/>
                <a:gd name="T61" fmla="*/ 155 h 5651"/>
                <a:gd name="T62" fmla="*/ 251 w 5088"/>
                <a:gd name="T63" fmla="*/ 168 h 5651"/>
                <a:gd name="T64" fmla="*/ 220 w 5088"/>
                <a:gd name="T65" fmla="*/ 171 h 5651"/>
                <a:gd name="T66" fmla="*/ 175 w 5088"/>
                <a:gd name="T67" fmla="*/ 155 h 5651"/>
                <a:gd name="T68" fmla="*/ 152 w 5088"/>
                <a:gd name="T69" fmla="*/ 130 h 5651"/>
                <a:gd name="T70" fmla="*/ 182 w 5088"/>
                <a:gd name="T71" fmla="*/ 68 h 5651"/>
                <a:gd name="T72" fmla="*/ 281 w 5088"/>
                <a:gd name="T73" fmla="*/ 22 h 56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088" h="5651">
                  <a:moveTo>
                    <a:pt x="2809" y="587"/>
                  </a:moveTo>
                  <a:lnTo>
                    <a:pt x="3723" y="2495"/>
                  </a:lnTo>
                  <a:lnTo>
                    <a:pt x="4254" y="2643"/>
                  </a:lnTo>
                  <a:lnTo>
                    <a:pt x="3950" y="2937"/>
                  </a:lnTo>
                  <a:lnTo>
                    <a:pt x="3950" y="3302"/>
                  </a:lnTo>
                  <a:lnTo>
                    <a:pt x="2809" y="3598"/>
                  </a:lnTo>
                  <a:lnTo>
                    <a:pt x="3416" y="4550"/>
                  </a:lnTo>
                  <a:lnTo>
                    <a:pt x="3191" y="5284"/>
                  </a:lnTo>
                  <a:lnTo>
                    <a:pt x="4329" y="5651"/>
                  </a:lnTo>
                  <a:lnTo>
                    <a:pt x="4937" y="5580"/>
                  </a:lnTo>
                  <a:lnTo>
                    <a:pt x="5088" y="5065"/>
                  </a:lnTo>
                  <a:lnTo>
                    <a:pt x="4786" y="4845"/>
                  </a:lnTo>
                  <a:lnTo>
                    <a:pt x="4786" y="5065"/>
                  </a:lnTo>
                  <a:lnTo>
                    <a:pt x="4633" y="5284"/>
                  </a:lnTo>
                  <a:lnTo>
                    <a:pt x="3723" y="4845"/>
                  </a:lnTo>
                  <a:lnTo>
                    <a:pt x="3799" y="4478"/>
                  </a:lnTo>
                  <a:lnTo>
                    <a:pt x="3191" y="3817"/>
                  </a:lnTo>
                  <a:lnTo>
                    <a:pt x="4178" y="3450"/>
                  </a:lnTo>
                  <a:lnTo>
                    <a:pt x="4178" y="3010"/>
                  </a:lnTo>
                  <a:lnTo>
                    <a:pt x="4786" y="2570"/>
                  </a:lnTo>
                  <a:lnTo>
                    <a:pt x="3871" y="2274"/>
                  </a:lnTo>
                  <a:lnTo>
                    <a:pt x="2887" y="0"/>
                  </a:lnTo>
                  <a:lnTo>
                    <a:pt x="1517" y="736"/>
                  </a:lnTo>
                  <a:lnTo>
                    <a:pt x="683" y="1764"/>
                  </a:lnTo>
                  <a:lnTo>
                    <a:pt x="78" y="3228"/>
                  </a:lnTo>
                  <a:lnTo>
                    <a:pt x="0" y="4478"/>
                  </a:lnTo>
                  <a:lnTo>
                    <a:pt x="988" y="4917"/>
                  </a:lnTo>
                  <a:lnTo>
                    <a:pt x="2279" y="5211"/>
                  </a:lnTo>
                  <a:lnTo>
                    <a:pt x="2734" y="4993"/>
                  </a:lnTo>
                  <a:lnTo>
                    <a:pt x="2809" y="4478"/>
                  </a:lnTo>
                  <a:lnTo>
                    <a:pt x="2432" y="4183"/>
                  </a:lnTo>
                  <a:lnTo>
                    <a:pt x="2508" y="4550"/>
                  </a:lnTo>
                  <a:lnTo>
                    <a:pt x="2203" y="4625"/>
                  </a:lnTo>
                  <a:lnTo>
                    <a:pt x="1746" y="4183"/>
                  </a:lnTo>
                  <a:lnTo>
                    <a:pt x="1517" y="3523"/>
                  </a:lnTo>
                  <a:lnTo>
                    <a:pt x="1824" y="1834"/>
                  </a:lnTo>
                  <a:lnTo>
                    <a:pt x="2809" y="5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Freeform 19">
              <a:extLst>
                <a:ext uri="{FF2B5EF4-FFF2-40B4-BE49-F238E27FC236}">
                  <a16:creationId xmlns:a16="http://schemas.microsoft.com/office/drawing/2014/main" id="{28526C19-475D-244F-BE90-FAFA643C2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1429"/>
              <a:ext cx="23" cy="27"/>
            </a:xfrm>
            <a:custGeom>
              <a:avLst/>
              <a:gdLst>
                <a:gd name="T0" fmla="*/ 0 w 229"/>
                <a:gd name="T1" fmla="*/ 3 h 736"/>
                <a:gd name="T2" fmla="*/ 8 w 229"/>
                <a:gd name="T3" fmla="*/ 24 h 736"/>
                <a:gd name="T4" fmla="*/ 23 w 229"/>
                <a:gd name="T5" fmla="*/ 27 h 736"/>
                <a:gd name="T6" fmla="*/ 23 w 229"/>
                <a:gd name="T7" fmla="*/ 0 h 736"/>
                <a:gd name="T8" fmla="*/ 0 w 229"/>
                <a:gd name="T9" fmla="*/ 3 h 7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9" h="736">
                  <a:moveTo>
                    <a:pt x="0" y="76"/>
                  </a:moveTo>
                  <a:lnTo>
                    <a:pt x="78" y="661"/>
                  </a:lnTo>
                  <a:lnTo>
                    <a:pt x="229" y="736"/>
                  </a:lnTo>
                  <a:lnTo>
                    <a:pt x="229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Freeform 20">
              <a:extLst>
                <a:ext uri="{FF2B5EF4-FFF2-40B4-BE49-F238E27FC236}">
                  <a16:creationId xmlns:a16="http://schemas.microsoft.com/office/drawing/2014/main" id="{DDCD633F-8C67-9A4A-A2F7-FDCDA0A4D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7" y="1891"/>
              <a:ext cx="45" cy="30"/>
            </a:xfrm>
            <a:custGeom>
              <a:avLst/>
              <a:gdLst>
                <a:gd name="T0" fmla="*/ 23 w 457"/>
                <a:gd name="T1" fmla="*/ 0 h 807"/>
                <a:gd name="T2" fmla="*/ 45 w 457"/>
                <a:gd name="T3" fmla="*/ 6 h 807"/>
                <a:gd name="T4" fmla="*/ 45 w 457"/>
                <a:gd name="T5" fmla="*/ 30 h 807"/>
                <a:gd name="T6" fmla="*/ 0 w 457"/>
                <a:gd name="T7" fmla="*/ 8 h 807"/>
                <a:gd name="T8" fmla="*/ 23 w 457"/>
                <a:gd name="T9" fmla="*/ 0 h 8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7" h="807">
                  <a:moveTo>
                    <a:pt x="229" y="0"/>
                  </a:moveTo>
                  <a:lnTo>
                    <a:pt x="457" y="149"/>
                  </a:lnTo>
                  <a:lnTo>
                    <a:pt x="457" y="807"/>
                  </a:lnTo>
                  <a:lnTo>
                    <a:pt x="0" y="222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Freeform 21">
              <a:extLst>
                <a:ext uri="{FF2B5EF4-FFF2-40B4-BE49-F238E27FC236}">
                  <a16:creationId xmlns:a16="http://schemas.microsoft.com/office/drawing/2014/main" id="{6F25E673-8116-FC44-8F25-B69DA586E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1880"/>
              <a:ext cx="38" cy="30"/>
            </a:xfrm>
            <a:custGeom>
              <a:avLst/>
              <a:gdLst>
                <a:gd name="T0" fmla="*/ 23 w 379"/>
                <a:gd name="T1" fmla="*/ 0 h 807"/>
                <a:gd name="T2" fmla="*/ 38 w 379"/>
                <a:gd name="T3" fmla="*/ 5 h 807"/>
                <a:gd name="T4" fmla="*/ 38 w 379"/>
                <a:gd name="T5" fmla="*/ 30 h 807"/>
                <a:gd name="T6" fmla="*/ 0 w 379"/>
                <a:gd name="T7" fmla="*/ 8 h 807"/>
                <a:gd name="T8" fmla="*/ 23 w 379"/>
                <a:gd name="T9" fmla="*/ 0 h 8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9" h="807">
                  <a:moveTo>
                    <a:pt x="229" y="0"/>
                  </a:moveTo>
                  <a:lnTo>
                    <a:pt x="379" y="145"/>
                  </a:lnTo>
                  <a:lnTo>
                    <a:pt x="379" y="807"/>
                  </a:lnTo>
                  <a:lnTo>
                    <a:pt x="0" y="218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Freeform 22">
              <a:extLst>
                <a:ext uri="{FF2B5EF4-FFF2-40B4-BE49-F238E27FC236}">
                  <a16:creationId xmlns:a16="http://schemas.microsoft.com/office/drawing/2014/main" id="{A7FAA540-CDCB-0743-8449-B8168ABF7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4" y="1891"/>
              <a:ext cx="68" cy="22"/>
            </a:xfrm>
            <a:custGeom>
              <a:avLst/>
              <a:gdLst>
                <a:gd name="T0" fmla="*/ 30 w 684"/>
                <a:gd name="T1" fmla="*/ 0 h 589"/>
                <a:gd name="T2" fmla="*/ 53 w 684"/>
                <a:gd name="T3" fmla="*/ 0 h 589"/>
                <a:gd name="T4" fmla="*/ 68 w 684"/>
                <a:gd name="T5" fmla="*/ 8 h 589"/>
                <a:gd name="T6" fmla="*/ 0 w 684"/>
                <a:gd name="T7" fmla="*/ 22 h 589"/>
                <a:gd name="T8" fmla="*/ 30 w 684"/>
                <a:gd name="T9" fmla="*/ 0 h 5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4" h="589">
                  <a:moveTo>
                    <a:pt x="305" y="0"/>
                  </a:moveTo>
                  <a:lnTo>
                    <a:pt x="533" y="0"/>
                  </a:lnTo>
                  <a:lnTo>
                    <a:pt x="684" y="222"/>
                  </a:lnTo>
                  <a:lnTo>
                    <a:pt x="0" y="589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Freeform 23">
              <a:extLst>
                <a:ext uri="{FF2B5EF4-FFF2-40B4-BE49-F238E27FC236}">
                  <a16:creationId xmlns:a16="http://schemas.microsoft.com/office/drawing/2014/main" id="{2CC5A838-9E41-2145-827E-7192555A6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" y="1891"/>
              <a:ext cx="69" cy="25"/>
            </a:xfrm>
            <a:custGeom>
              <a:avLst/>
              <a:gdLst>
                <a:gd name="T0" fmla="*/ 30 w 684"/>
                <a:gd name="T1" fmla="*/ 3 h 664"/>
                <a:gd name="T2" fmla="*/ 53 w 684"/>
                <a:gd name="T3" fmla="*/ 0 h 664"/>
                <a:gd name="T4" fmla="*/ 69 w 684"/>
                <a:gd name="T5" fmla="*/ 11 h 664"/>
                <a:gd name="T6" fmla="*/ 0 w 684"/>
                <a:gd name="T7" fmla="*/ 25 h 664"/>
                <a:gd name="T8" fmla="*/ 30 w 684"/>
                <a:gd name="T9" fmla="*/ 3 h 6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4" h="664">
                  <a:moveTo>
                    <a:pt x="301" y="76"/>
                  </a:moveTo>
                  <a:lnTo>
                    <a:pt x="530" y="0"/>
                  </a:lnTo>
                  <a:lnTo>
                    <a:pt x="684" y="294"/>
                  </a:lnTo>
                  <a:lnTo>
                    <a:pt x="0" y="664"/>
                  </a:lnTo>
                  <a:lnTo>
                    <a:pt x="301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Freeform 24">
              <a:extLst>
                <a:ext uri="{FF2B5EF4-FFF2-40B4-BE49-F238E27FC236}">
                  <a16:creationId xmlns:a16="http://schemas.microsoft.com/office/drawing/2014/main" id="{AC5F587C-8CDE-584B-A7D3-E38F2851F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1573"/>
              <a:ext cx="615" cy="36"/>
            </a:xfrm>
            <a:custGeom>
              <a:avLst/>
              <a:gdLst>
                <a:gd name="T0" fmla="*/ 0 w 6148"/>
                <a:gd name="T1" fmla="*/ 36 h 955"/>
                <a:gd name="T2" fmla="*/ 45 w 6148"/>
                <a:gd name="T3" fmla="*/ 17 h 955"/>
                <a:gd name="T4" fmla="*/ 152 w 6148"/>
                <a:gd name="T5" fmla="*/ 0 h 955"/>
                <a:gd name="T6" fmla="*/ 265 w 6148"/>
                <a:gd name="T7" fmla="*/ 0 h 955"/>
                <a:gd name="T8" fmla="*/ 387 w 6148"/>
                <a:gd name="T9" fmla="*/ 8 h 955"/>
                <a:gd name="T10" fmla="*/ 463 w 6148"/>
                <a:gd name="T11" fmla="*/ 19 h 955"/>
                <a:gd name="T12" fmla="*/ 562 w 6148"/>
                <a:gd name="T13" fmla="*/ 33 h 955"/>
                <a:gd name="T14" fmla="*/ 615 w 6148"/>
                <a:gd name="T15" fmla="*/ 36 h 955"/>
                <a:gd name="T16" fmla="*/ 477 w 6148"/>
                <a:gd name="T17" fmla="*/ 36 h 955"/>
                <a:gd name="T18" fmla="*/ 410 w 6148"/>
                <a:gd name="T19" fmla="*/ 25 h 955"/>
                <a:gd name="T20" fmla="*/ 326 w 6148"/>
                <a:gd name="T21" fmla="*/ 17 h 955"/>
                <a:gd name="T22" fmla="*/ 220 w 6148"/>
                <a:gd name="T23" fmla="*/ 11 h 955"/>
                <a:gd name="T24" fmla="*/ 129 w 6148"/>
                <a:gd name="T25" fmla="*/ 17 h 955"/>
                <a:gd name="T26" fmla="*/ 68 w 6148"/>
                <a:gd name="T27" fmla="*/ 28 h 955"/>
                <a:gd name="T28" fmla="*/ 41 w 6148"/>
                <a:gd name="T29" fmla="*/ 36 h 955"/>
                <a:gd name="T30" fmla="*/ 0 w 6148"/>
                <a:gd name="T31" fmla="*/ 36 h 9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148" h="955">
                  <a:moveTo>
                    <a:pt x="0" y="955"/>
                  </a:moveTo>
                  <a:lnTo>
                    <a:pt x="450" y="439"/>
                  </a:lnTo>
                  <a:lnTo>
                    <a:pt x="1515" y="0"/>
                  </a:lnTo>
                  <a:lnTo>
                    <a:pt x="2653" y="0"/>
                  </a:lnTo>
                  <a:lnTo>
                    <a:pt x="3869" y="221"/>
                  </a:lnTo>
                  <a:lnTo>
                    <a:pt x="4628" y="515"/>
                  </a:lnTo>
                  <a:lnTo>
                    <a:pt x="5616" y="882"/>
                  </a:lnTo>
                  <a:lnTo>
                    <a:pt x="6148" y="955"/>
                  </a:lnTo>
                  <a:lnTo>
                    <a:pt x="4766" y="955"/>
                  </a:lnTo>
                  <a:lnTo>
                    <a:pt x="4098" y="662"/>
                  </a:lnTo>
                  <a:lnTo>
                    <a:pt x="3262" y="439"/>
                  </a:lnTo>
                  <a:lnTo>
                    <a:pt x="2199" y="296"/>
                  </a:lnTo>
                  <a:lnTo>
                    <a:pt x="1287" y="439"/>
                  </a:lnTo>
                  <a:lnTo>
                    <a:pt x="679" y="736"/>
                  </a:lnTo>
                  <a:lnTo>
                    <a:pt x="414" y="955"/>
                  </a:lnTo>
                  <a:lnTo>
                    <a:pt x="0" y="9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Freeform 25">
              <a:extLst>
                <a:ext uri="{FF2B5EF4-FFF2-40B4-BE49-F238E27FC236}">
                  <a16:creationId xmlns:a16="http://schemas.microsoft.com/office/drawing/2014/main" id="{53429CAC-2CC9-D144-BA7E-6C79B3FD6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2" y="1609"/>
              <a:ext cx="235" cy="62"/>
            </a:xfrm>
            <a:custGeom>
              <a:avLst/>
              <a:gdLst>
                <a:gd name="T0" fmla="*/ 190 w 2354"/>
                <a:gd name="T1" fmla="*/ 62 h 1688"/>
                <a:gd name="T2" fmla="*/ 190 w 2354"/>
                <a:gd name="T3" fmla="*/ 62 h 1688"/>
                <a:gd name="T4" fmla="*/ 197 w 2354"/>
                <a:gd name="T5" fmla="*/ 30 h 1688"/>
                <a:gd name="T6" fmla="*/ 129 w 2354"/>
                <a:gd name="T7" fmla="*/ 24 h 1688"/>
                <a:gd name="T8" fmla="*/ 0 w 2354"/>
                <a:gd name="T9" fmla="*/ 35 h 1688"/>
                <a:gd name="T10" fmla="*/ 30 w 2354"/>
                <a:gd name="T11" fmla="*/ 16 h 1688"/>
                <a:gd name="T12" fmla="*/ 69 w 2354"/>
                <a:gd name="T13" fmla="*/ 0 h 1688"/>
                <a:gd name="T14" fmla="*/ 110 w 2354"/>
                <a:gd name="T15" fmla="*/ 0 h 1688"/>
                <a:gd name="T16" fmla="*/ 83 w 2354"/>
                <a:gd name="T17" fmla="*/ 8 h 1688"/>
                <a:gd name="T18" fmla="*/ 38 w 2354"/>
                <a:gd name="T19" fmla="*/ 24 h 1688"/>
                <a:gd name="T20" fmla="*/ 76 w 2354"/>
                <a:gd name="T21" fmla="*/ 19 h 1688"/>
                <a:gd name="T22" fmla="*/ 136 w 2354"/>
                <a:gd name="T23" fmla="*/ 19 h 1688"/>
                <a:gd name="T24" fmla="*/ 197 w 2354"/>
                <a:gd name="T25" fmla="*/ 19 h 1688"/>
                <a:gd name="T26" fmla="*/ 235 w 2354"/>
                <a:gd name="T27" fmla="*/ 24 h 1688"/>
                <a:gd name="T28" fmla="*/ 227 w 2354"/>
                <a:gd name="T29" fmla="*/ 43 h 1688"/>
                <a:gd name="T30" fmla="*/ 220 w 2354"/>
                <a:gd name="T31" fmla="*/ 62 h 1688"/>
                <a:gd name="T32" fmla="*/ 190 w 2354"/>
                <a:gd name="T33" fmla="*/ 62 h 16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54" h="1688">
                  <a:moveTo>
                    <a:pt x="1899" y="1688"/>
                  </a:moveTo>
                  <a:lnTo>
                    <a:pt x="1899" y="1688"/>
                  </a:lnTo>
                  <a:lnTo>
                    <a:pt x="1975" y="807"/>
                  </a:lnTo>
                  <a:lnTo>
                    <a:pt x="1291" y="660"/>
                  </a:lnTo>
                  <a:lnTo>
                    <a:pt x="0" y="954"/>
                  </a:lnTo>
                  <a:lnTo>
                    <a:pt x="303" y="439"/>
                  </a:lnTo>
                  <a:lnTo>
                    <a:pt x="688" y="0"/>
                  </a:lnTo>
                  <a:lnTo>
                    <a:pt x="1102" y="0"/>
                  </a:lnTo>
                  <a:lnTo>
                    <a:pt x="834" y="220"/>
                  </a:lnTo>
                  <a:lnTo>
                    <a:pt x="379" y="660"/>
                  </a:lnTo>
                  <a:lnTo>
                    <a:pt x="758" y="515"/>
                  </a:lnTo>
                  <a:lnTo>
                    <a:pt x="1367" y="515"/>
                  </a:lnTo>
                  <a:lnTo>
                    <a:pt x="1975" y="515"/>
                  </a:lnTo>
                  <a:lnTo>
                    <a:pt x="2354" y="660"/>
                  </a:lnTo>
                  <a:lnTo>
                    <a:pt x="2278" y="1175"/>
                  </a:lnTo>
                  <a:lnTo>
                    <a:pt x="2203" y="1688"/>
                  </a:lnTo>
                  <a:lnTo>
                    <a:pt x="1899" y="16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Freeform 26">
              <a:extLst>
                <a:ext uri="{FF2B5EF4-FFF2-40B4-BE49-F238E27FC236}">
                  <a16:creationId xmlns:a16="http://schemas.microsoft.com/office/drawing/2014/main" id="{D01D8992-109A-324C-AEE5-F5162AFE7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609"/>
              <a:ext cx="259" cy="62"/>
            </a:xfrm>
            <a:custGeom>
              <a:avLst/>
              <a:gdLst>
                <a:gd name="T0" fmla="*/ 6 w 2583"/>
                <a:gd name="T1" fmla="*/ 62 h 1688"/>
                <a:gd name="T2" fmla="*/ 0 w 2583"/>
                <a:gd name="T3" fmla="*/ 32 h 1688"/>
                <a:gd name="T4" fmla="*/ 53 w 2583"/>
                <a:gd name="T5" fmla="*/ 30 h 1688"/>
                <a:gd name="T6" fmla="*/ 114 w 2583"/>
                <a:gd name="T7" fmla="*/ 24 h 1688"/>
                <a:gd name="T8" fmla="*/ 198 w 2583"/>
                <a:gd name="T9" fmla="*/ 11 h 1688"/>
                <a:gd name="T10" fmla="*/ 130 w 2583"/>
                <a:gd name="T11" fmla="*/ 11 h 1688"/>
                <a:gd name="T12" fmla="*/ 61 w 2583"/>
                <a:gd name="T13" fmla="*/ 3 h 1688"/>
                <a:gd name="T14" fmla="*/ 44 w 2583"/>
                <a:gd name="T15" fmla="*/ 0 h 1688"/>
                <a:gd name="T16" fmla="*/ 183 w 2583"/>
                <a:gd name="T17" fmla="*/ 0 h 1688"/>
                <a:gd name="T18" fmla="*/ 183 w 2583"/>
                <a:gd name="T19" fmla="*/ 0 h 1688"/>
                <a:gd name="T20" fmla="*/ 259 w 2583"/>
                <a:gd name="T21" fmla="*/ 0 h 1688"/>
                <a:gd name="T22" fmla="*/ 236 w 2583"/>
                <a:gd name="T23" fmla="*/ 16 h 1688"/>
                <a:gd name="T24" fmla="*/ 183 w 2583"/>
                <a:gd name="T25" fmla="*/ 27 h 1688"/>
                <a:gd name="T26" fmla="*/ 99 w 2583"/>
                <a:gd name="T27" fmla="*/ 35 h 1688"/>
                <a:gd name="T28" fmla="*/ 38 w 2583"/>
                <a:gd name="T29" fmla="*/ 43 h 1688"/>
                <a:gd name="T30" fmla="*/ 38 w 2583"/>
                <a:gd name="T31" fmla="*/ 62 h 1688"/>
                <a:gd name="T32" fmla="*/ 6 w 2583"/>
                <a:gd name="T33" fmla="*/ 62 h 16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83" h="1688">
                  <a:moveTo>
                    <a:pt x="63" y="1688"/>
                  </a:moveTo>
                  <a:lnTo>
                    <a:pt x="0" y="879"/>
                  </a:lnTo>
                  <a:lnTo>
                    <a:pt x="532" y="807"/>
                  </a:lnTo>
                  <a:lnTo>
                    <a:pt x="1138" y="660"/>
                  </a:lnTo>
                  <a:lnTo>
                    <a:pt x="1975" y="294"/>
                  </a:lnTo>
                  <a:lnTo>
                    <a:pt x="1292" y="294"/>
                  </a:lnTo>
                  <a:lnTo>
                    <a:pt x="608" y="72"/>
                  </a:lnTo>
                  <a:lnTo>
                    <a:pt x="442" y="0"/>
                  </a:lnTo>
                  <a:lnTo>
                    <a:pt x="1824" y="0"/>
                  </a:lnTo>
                  <a:lnTo>
                    <a:pt x="2583" y="0"/>
                  </a:lnTo>
                  <a:lnTo>
                    <a:pt x="2354" y="439"/>
                  </a:lnTo>
                  <a:lnTo>
                    <a:pt x="1824" y="735"/>
                  </a:lnTo>
                  <a:lnTo>
                    <a:pt x="990" y="954"/>
                  </a:lnTo>
                  <a:lnTo>
                    <a:pt x="382" y="1175"/>
                  </a:lnTo>
                  <a:lnTo>
                    <a:pt x="382" y="1688"/>
                  </a:lnTo>
                  <a:lnTo>
                    <a:pt x="63" y="16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7" name="Freeform 27">
              <a:extLst>
                <a:ext uri="{FF2B5EF4-FFF2-40B4-BE49-F238E27FC236}">
                  <a16:creationId xmlns:a16="http://schemas.microsoft.com/office/drawing/2014/main" id="{0A040A33-62B9-BF47-86E5-A4105283D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5" y="1671"/>
              <a:ext cx="487" cy="215"/>
            </a:xfrm>
            <a:custGeom>
              <a:avLst/>
              <a:gdLst>
                <a:gd name="T0" fmla="*/ 137 w 4865"/>
                <a:gd name="T1" fmla="*/ 0 h 5796"/>
                <a:gd name="T2" fmla="*/ 76 w 4865"/>
                <a:gd name="T3" fmla="*/ 46 h 5796"/>
                <a:gd name="T4" fmla="*/ 15 w 4865"/>
                <a:gd name="T5" fmla="*/ 79 h 5796"/>
                <a:gd name="T6" fmla="*/ 91 w 4865"/>
                <a:gd name="T7" fmla="*/ 90 h 5796"/>
                <a:gd name="T8" fmla="*/ 76 w 4865"/>
                <a:gd name="T9" fmla="*/ 131 h 5796"/>
                <a:gd name="T10" fmla="*/ 0 w 4865"/>
                <a:gd name="T11" fmla="*/ 201 h 5796"/>
                <a:gd name="T12" fmla="*/ 129 w 4865"/>
                <a:gd name="T13" fmla="*/ 174 h 5796"/>
                <a:gd name="T14" fmla="*/ 213 w 4865"/>
                <a:gd name="T15" fmla="*/ 142 h 5796"/>
                <a:gd name="T16" fmla="*/ 160 w 4865"/>
                <a:gd name="T17" fmla="*/ 215 h 5796"/>
                <a:gd name="T18" fmla="*/ 221 w 4865"/>
                <a:gd name="T19" fmla="*/ 193 h 5796"/>
                <a:gd name="T20" fmla="*/ 297 w 4865"/>
                <a:gd name="T21" fmla="*/ 169 h 5796"/>
                <a:gd name="T22" fmla="*/ 365 w 4865"/>
                <a:gd name="T23" fmla="*/ 139 h 5796"/>
                <a:gd name="T24" fmla="*/ 441 w 4865"/>
                <a:gd name="T25" fmla="*/ 82 h 5796"/>
                <a:gd name="T26" fmla="*/ 479 w 4865"/>
                <a:gd name="T27" fmla="*/ 76 h 5796"/>
                <a:gd name="T28" fmla="*/ 487 w 4865"/>
                <a:gd name="T29" fmla="*/ 27 h 5796"/>
                <a:gd name="T30" fmla="*/ 487 w 4865"/>
                <a:gd name="T31" fmla="*/ 0 h 5796"/>
                <a:gd name="T32" fmla="*/ 455 w 4865"/>
                <a:gd name="T33" fmla="*/ 0 h 5796"/>
                <a:gd name="T34" fmla="*/ 456 w 4865"/>
                <a:gd name="T35" fmla="*/ 5 h 5796"/>
                <a:gd name="T36" fmla="*/ 456 w 4865"/>
                <a:gd name="T37" fmla="*/ 52 h 5796"/>
                <a:gd name="T38" fmla="*/ 441 w 4865"/>
                <a:gd name="T39" fmla="*/ 71 h 5796"/>
                <a:gd name="T40" fmla="*/ 312 w 4865"/>
                <a:gd name="T41" fmla="*/ 84 h 5796"/>
                <a:gd name="T42" fmla="*/ 190 w 4865"/>
                <a:gd name="T43" fmla="*/ 87 h 5796"/>
                <a:gd name="T44" fmla="*/ 107 w 4865"/>
                <a:gd name="T45" fmla="*/ 79 h 5796"/>
                <a:gd name="T46" fmla="*/ 68 w 4865"/>
                <a:gd name="T47" fmla="*/ 71 h 5796"/>
                <a:gd name="T48" fmla="*/ 137 w 4865"/>
                <a:gd name="T49" fmla="*/ 27 h 5796"/>
                <a:gd name="T50" fmla="*/ 168 w 4865"/>
                <a:gd name="T51" fmla="*/ 0 h 5796"/>
                <a:gd name="T52" fmla="*/ 168 w 4865"/>
                <a:gd name="T53" fmla="*/ 0 h 5796"/>
                <a:gd name="T54" fmla="*/ 137 w 4865"/>
                <a:gd name="T55" fmla="*/ 0 h 579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865" h="5796">
                  <a:moveTo>
                    <a:pt x="1370" y="0"/>
                  </a:moveTo>
                  <a:lnTo>
                    <a:pt x="762" y="1247"/>
                  </a:lnTo>
                  <a:lnTo>
                    <a:pt x="154" y="2128"/>
                  </a:lnTo>
                  <a:lnTo>
                    <a:pt x="913" y="2422"/>
                  </a:lnTo>
                  <a:lnTo>
                    <a:pt x="762" y="3523"/>
                  </a:lnTo>
                  <a:lnTo>
                    <a:pt x="0" y="5430"/>
                  </a:lnTo>
                  <a:lnTo>
                    <a:pt x="1292" y="4696"/>
                  </a:lnTo>
                  <a:lnTo>
                    <a:pt x="2129" y="3817"/>
                  </a:lnTo>
                  <a:lnTo>
                    <a:pt x="1599" y="5796"/>
                  </a:lnTo>
                  <a:lnTo>
                    <a:pt x="2204" y="5211"/>
                  </a:lnTo>
                  <a:lnTo>
                    <a:pt x="2966" y="4550"/>
                  </a:lnTo>
                  <a:lnTo>
                    <a:pt x="3649" y="3743"/>
                  </a:lnTo>
                  <a:lnTo>
                    <a:pt x="4408" y="2201"/>
                  </a:lnTo>
                  <a:lnTo>
                    <a:pt x="4787" y="2053"/>
                  </a:lnTo>
                  <a:lnTo>
                    <a:pt x="4865" y="734"/>
                  </a:lnTo>
                  <a:lnTo>
                    <a:pt x="4865" y="0"/>
                  </a:lnTo>
                  <a:lnTo>
                    <a:pt x="4546" y="0"/>
                  </a:lnTo>
                  <a:lnTo>
                    <a:pt x="4558" y="145"/>
                  </a:lnTo>
                  <a:lnTo>
                    <a:pt x="4558" y="1395"/>
                  </a:lnTo>
                  <a:lnTo>
                    <a:pt x="4408" y="1910"/>
                  </a:lnTo>
                  <a:lnTo>
                    <a:pt x="3116" y="2274"/>
                  </a:lnTo>
                  <a:lnTo>
                    <a:pt x="1901" y="2350"/>
                  </a:lnTo>
                  <a:lnTo>
                    <a:pt x="1067" y="2128"/>
                  </a:lnTo>
                  <a:lnTo>
                    <a:pt x="684" y="1910"/>
                  </a:lnTo>
                  <a:lnTo>
                    <a:pt x="1370" y="734"/>
                  </a:lnTo>
                  <a:lnTo>
                    <a:pt x="1674" y="0"/>
                  </a:lnTo>
                  <a:lnTo>
                    <a:pt x="13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8" name="Freeform 28">
              <a:extLst>
                <a:ext uri="{FF2B5EF4-FFF2-40B4-BE49-F238E27FC236}">
                  <a16:creationId xmlns:a16="http://schemas.microsoft.com/office/drawing/2014/main" id="{8EAC30D8-7C12-444A-9C01-ED45152B2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1296"/>
              <a:ext cx="478" cy="166"/>
            </a:xfrm>
            <a:custGeom>
              <a:avLst/>
              <a:gdLst>
                <a:gd name="T0" fmla="*/ 132 w 4784"/>
                <a:gd name="T1" fmla="*/ 166 h 4478"/>
                <a:gd name="T2" fmla="*/ 129 w 4784"/>
                <a:gd name="T3" fmla="*/ 163 h 4478"/>
                <a:gd name="T4" fmla="*/ 0 w 4784"/>
                <a:gd name="T5" fmla="*/ 141 h 4478"/>
                <a:gd name="T6" fmla="*/ 91 w 4784"/>
                <a:gd name="T7" fmla="*/ 122 h 4478"/>
                <a:gd name="T8" fmla="*/ 129 w 4784"/>
                <a:gd name="T9" fmla="*/ 57 h 4478"/>
                <a:gd name="T10" fmla="*/ 91 w 4784"/>
                <a:gd name="T11" fmla="*/ 0 h 4478"/>
                <a:gd name="T12" fmla="*/ 478 w 4784"/>
                <a:gd name="T13" fmla="*/ 76 h 4478"/>
                <a:gd name="T14" fmla="*/ 440 w 4784"/>
                <a:gd name="T15" fmla="*/ 139 h 4478"/>
                <a:gd name="T16" fmla="*/ 471 w 4784"/>
                <a:gd name="T17" fmla="*/ 139 h 4478"/>
                <a:gd name="T18" fmla="*/ 478 w 4784"/>
                <a:gd name="T19" fmla="*/ 158 h 4478"/>
                <a:gd name="T20" fmla="*/ 461 w 4784"/>
                <a:gd name="T21" fmla="*/ 166 h 4478"/>
                <a:gd name="T22" fmla="*/ 416 w 4784"/>
                <a:gd name="T23" fmla="*/ 166 h 4478"/>
                <a:gd name="T24" fmla="*/ 440 w 4784"/>
                <a:gd name="T25" fmla="*/ 155 h 4478"/>
                <a:gd name="T26" fmla="*/ 417 w 4784"/>
                <a:gd name="T27" fmla="*/ 147 h 4478"/>
                <a:gd name="T28" fmla="*/ 440 w 4784"/>
                <a:gd name="T29" fmla="*/ 90 h 4478"/>
                <a:gd name="T30" fmla="*/ 159 w 4784"/>
                <a:gd name="T31" fmla="*/ 60 h 4478"/>
                <a:gd name="T32" fmla="*/ 121 w 4784"/>
                <a:gd name="T33" fmla="*/ 120 h 4478"/>
                <a:gd name="T34" fmla="*/ 61 w 4784"/>
                <a:gd name="T35" fmla="*/ 141 h 4478"/>
                <a:gd name="T36" fmla="*/ 144 w 4784"/>
                <a:gd name="T37" fmla="*/ 152 h 4478"/>
                <a:gd name="T38" fmla="*/ 159 w 4784"/>
                <a:gd name="T39" fmla="*/ 166 h 4478"/>
                <a:gd name="T40" fmla="*/ 250 w 4784"/>
                <a:gd name="T41" fmla="*/ 166 h 4478"/>
                <a:gd name="T42" fmla="*/ 250 w 4784"/>
                <a:gd name="T43" fmla="*/ 166 h 4478"/>
                <a:gd name="T44" fmla="*/ 132 w 4784"/>
                <a:gd name="T45" fmla="*/ 166 h 447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84" h="4478">
                  <a:moveTo>
                    <a:pt x="1317" y="4478"/>
                  </a:moveTo>
                  <a:lnTo>
                    <a:pt x="1292" y="4402"/>
                  </a:lnTo>
                  <a:lnTo>
                    <a:pt x="0" y="3814"/>
                  </a:lnTo>
                  <a:lnTo>
                    <a:pt x="912" y="3301"/>
                  </a:lnTo>
                  <a:lnTo>
                    <a:pt x="1292" y="1540"/>
                  </a:lnTo>
                  <a:lnTo>
                    <a:pt x="912" y="0"/>
                  </a:lnTo>
                  <a:lnTo>
                    <a:pt x="4784" y="2055"/>
                  </a:lnTo>
                  <a:lnTo>
                    <a:pt x="4405" y="3741"/>
                  </a:lnTo>
                  <a:lnTo>
                    <a:pt x="4709" y="3741"/>
                  </a:lnTo>
                  <a:lnTo>
                    <a:pt x="4784" y="4254"/>
                  </a:lnTo>
                  <a:lnTo>
                    <a:pt x="4618" y="4478"/>
                  </a:lnTo>
                  <a:lnTo>
                    <a:pt x="4159" y="4478"/>
                  </a:lnTo>
                  <a:lnTo>
                    <a:pt x="4405" y="4181"/>
                  </a:lnTo>
                  <a:lnTo>
                    <a:pt x="4176" y="3963"/>
                  </a:lnTo>
                  <a:lnTo>
                    <a:pt x="4405" y="2420"/>
                  </a:lnTo>
                  <a:lnTo>
                    <a:pt x="1596" y="1613"/>
                  </a:lnTo>
                  <a:lnTo>
                    <a:pt x="1214" y="3226"/>
                  </a:lnTo>
                  <a:lnTo>
                    <a:pt x="609" y="3814"/>
                  </a:lnTo>
                  <a:lnTo>
                    <a:pt x="1443" y="4108"/>
                  </a:lnTo>
                  <a:lnTo>
                    <a:pt x="1596" y="4475"/>
                  </a:lnTo>
                  <a:lnTo>
                    <a:pt x="2506" y="4475"/>
                  </a:lnTo>
                  <a:lnTo>
                    <a:pt x="2503" y="4478"/>
                  </a:lnTo>
                  <a:lnTo>
                    <a:pt x="1317" y="44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9" name="Freeform 29">
              <a:extLst>
                <a:ext uri="{FF2B5EF4-FFF2-40B4-BE49-F238E27FC236}">
                  <a16:creationId xmlns:a16="http://schemas.microsoft.com/office/drawing/2014/main" id="{037195CC-51F0-5E49-96E2-AE5C5926E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1462"/>
              <a:ext cx="492" cy="126"/>
            </a:xfrm>
            <a:custGeom>
              <a:avLst/>
              <a:gdLst>
                <a:gd name="T0" fmla="*/ 13 w 4921"/>
                <a:gd name="T1" fmla="*/ 126 h 3410"/>
                <a:gd name="T2" fmla="*/ 0 w 4921"/>
                <a:gd name="T3" fmla="*/ 125 h 3410"/>
                <a:gd name="T4" fmla="*/ 91 w 4921"/>
                <a:gd name="T5" fmla="*/ 108 h 3410"/>
                <a:gd name="T6" fmla="*/ 182 w 4921"/>
                <a:gd name="T7" fmla="*/ 97 h 3410"/>
                <a:gd name="T8" fmla="*/ 182 w 4921"/>
                <a:gd name="T9" fmla="*/ 27 h 3410"/>
                <a:gd name="T10" fmla="*/ 243 w 4921"/>
                <a:gd name="T11" fmla="*/ 8 h 3410"/>
                <a:gd name="T12" fmla="*/ 175 w 4921"/>
                <a:gd name="T13" fmla="*/ 13 h 3410"/>
                <a:gd name="T14" fmla="*/ 162 w 4921"/>
                <a:gd name="T15" fmla="*/ 0 h 3410"/>
                <a:gd name="T16" fmla="*/ 281 w 4921"/>
                <a:gd name="T17" fmla="*/ 0 h 3410"/>
                <a:gd name="T18" fmla="*/ 212 w 4921"/>
                <a:gd name="T19" fmla="*/ 30 h 3410"/>
                <a:gd name="T20" fmla="*/ 205 w 4921"/>
                <a:gd name="T21" fmla="*/ 97 h 3410"/>
                <a:gd name="T22" fmla="*/ 266 w 4921"/>
                <a:gd name="T23" fmla="*/ 106 h 3410"/>
                <a:gd name="T24" fmla="*/ 327 w 4921"/>
                <a:gd name="T25" fmla="*/ 106 h 3410"/>
                <a:gd name="T26" fmla="*/ 410 w 4921"/>
                <a:gd name="T27" fmla="*/ 8 h 3410"/>
                <a:gd name="T28" fmla="*/ 440 w 4921"/>
                <a:gd name="T29" fmla="*/ 3 h 3410"/>
                <a:gd name="T30" fmla="*/ 446 w 4921"/>
                <a:gd name="T31" fmla="*/ 0 h 3410"/>
                <a:gd name="T32" fmla="*/ 492 w 4921"/>
                <a:gd name="T33" fmla="*/ 0 h 3410"/>
                <a:gd name="T34" fmla="*/ 471 w 4921"/>
                <a:gd name="T35" fmla="*/ 11 h 3410"/>
                <a:gd name="T36" fmla="*/ 440 w 4921"/>
                <a:gd name="T37" fmla="*/ 13 h 3410"/>
                <a:gd name="T38" fmla="*/ 357 w 4921"/>
                <a:gd name="T39" fmla="*/ 111 h 3410"/>
                <a:gd name="T40" fmla="*/ 433 w 4921"/>
                <a:gd name="T41" fmla="*/ 125 h 3410"/>
                <a:gd name="T42" fmla="*/ 437 w 4921"/>
                <a:gd name="T43" fmla="*/ 126 h 3410"/>
                <a:gd name="T44" fmla="*/ 319 w 4921"/>
                <a:gd name="T45" fmla="*/ 126 h 3410"/>
                <a:gd name="T46" fmla="*/ 327 w 4921"/>
                <a:gd name="T47" fmla="*/ 116 h 3410"/>
                <a:gd name="T48" fmla="*/ 273 w 4921"/>
                <a:gd name="T49" fmla="*/ 116 h 3410"/>
                <a:gd name="T50" fmla="*/ 283 w 4921"/>
                <a:gd name="T51" fmla="*/ 126 h 3410"/>
                <a:gd name="T52" fmla="*/ 220 w 4921"/>
                <a:gd name="T53" fmla="*/ 126 h 3410"/>
                <a:gd name="T54" fmla="*/ 235 w 4921"/>
                <a:gd name="T55" fmla="*/ 114 h 3410"/>
                <a:gd name="T56" fmla="*/ 197 w 4921"/>
                <a:gd name="T57" fmla="*/ 108 h 3410"/>
                <a:gd name="T58" fmla="*/ 197 w 4921"/>
                <a:gd name="T59" fmla="*/ 126 h 3410"/>
                <a:gd name="T60" fmla="*/ 13 w 4921"/>
                <a:gd name="T61" fmla="*/ 126 h 341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921" h="3410">
                  <a:moveTo>
                    <a:pt x="130" y="3410"/>
                  </a:moveTo>
                  <a:lnTo>
                    <a:pt x="0" y="3372"/>
                  </a:lnTo>
                  <a:lnTo>
                    <a:pt x="912" y="2932"/>
                  </a:lnTo>
                  <a:lnTo>
                    <a:pt x="1824" y="2637"/>
                  </a:lnTo>
                  <a:lnTo>
                    <a:pt x="1824" y="731"/>
                  </a:lnTo>
                  <a:lnTo>
                    <a:pt x="2432" y="218"/>
                  </a:lnTo>
                  <a:lnTo>
                    <a:pt x="1746" y="364"/>
                  </a:lnTo>
                  <a:lnTo>
                    <a:pt x="1620" y="0"/>
                  </a:lnTo>
                  <a:lnTo>
                    <a:pt x="2806" y="0"/>
                  </a:lnTo>
                  <a:lnTo>
                    <a:pt x="2125" y="804"/>
                  </a:lnTo>
                  <a:lnTo>
                    <a:pt x="2049" y="2637"/>
                  </a:lnTo>
                  <a:lnTo>
                    <a:pt x="2658" y="2861"/>
                  </a:lnTo>
                  <a:lnTo>
                    <a:pt x="3266" y="2861"/>
                  </a:lnTo>
                  <a:lnTo>
                    <a:pt x="4100" y="218"/>
                  </a:lnTo>
                  <a:lnTo>
                    <a:pt x="4403" y="70"/>
                  </a:lnTo>
                  <a:lnTo>
                    <a:pt x="4462" y="0"/>
                  </a:lnTo>
                  <a:lnTo>
                    <a:pt x="4921" y="0"/>
                  </a:lnTo>
                  <a:lnTo>
                    <a:pt x="4708" y="291"/>
                  </a:lnTo>
                  <a:lnTo>
                    <a:pt x="4403" y="364"/>
                  </a:lnTo>
                  <a:lnTo>
                    <a:pt x="3569" y="3005"/>
                  </a:lnTo>
                  <a:lnTo>
                    <a:pt x="4329" y="3372"/>
                  </a:lnTo>
                  <a:lnTo>
                    <a:pt x="4374" y="3410"/>
                  </a:lnTo>
                  <a:lnTo>
                    <a:pt x="3193" y="3410"/>
                  </a:lnTo>
                  <a:lnTo>
                    <a:pt x="3266" y="3152"/>
                  </a:lnTo>
                  <a:lnTo>
                    <a:pt x="2733" y="3152"/>
                  </a:lnTo>
                  <a:lnTo>
                    <a:pt x="2831" y="3410"/>
                  </a:lnTo>
                  <a:lnTo>
                    <a:pt x="2198" y="3410"/>
                  </a:lnTo>
                  <a:lnTo>
                    <a:pt x="2354" y="3080"/>
                  </a:lnTo>
                  <a:lnTo>
                    <a:pt x="1975" y="2932"/>
                  </a:lnTo>
                  <a:lnTo>
                    <a:pt x="1975" y="3410"/>
                  </a:lnTo>
                  <a:lnTo>
                    <a:pt x="130" y="34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0" name="Freeform 30">
              <a:extLst>
                <a:ext uri="{FF2B5EF4-FFF2-40B4-BE49-F238E27FC236}">
                  <a16:creationId xmlns:a16="http://schemas.microsoft.com/office/drawing/2014/main" id="{1E6ECC11-56C9-0D41-B538-4C54E5D58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2" y="1588"/>
              <a:ext cx="185" cy="12"/>
            </a:xfrm>
            <a:custGeom>
              <a:avLst/>
              <a:gdLst>
                <a:gd name="T0" fmla="*/ 86 w 1845"/>
                <a:gd name="T1" fmla="*/ 12 h 331"/>
                <a:gd name="T2" fmla="*/ 86 w 1845"/>
                <a:gd name="T3" fmla="*/ 9 h 331"/>
                <a:gd name="T4" fmla="*/ 0 w 1845"/>
                <a:gd name="T5" fmla="*/ 0 h 331"/>
                <a:gd name="T6" fmla="*/ 185 w 1845"/>
                <a:gd name="T7" fmla="*/ 0 h 331"/>
                <a:gd name="T8" fmla="*/ 185 w 1845"/>
                <a:gd name="T9" fmla="*/ 12 h 331"/>
                <a:gd name="T10" fmla="*/ 86 w 1845"/>
                <a:gd name="T11" fmla="*/ 12 h 3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45" h="331">
                  <a:moveTo>
                    <a:pt x="854" y="331"/>
                  </a:moveTo>
                  <a:lnTo>
                    <a:pt x="857" y="257"/>
                  </a:lnTo>
                  <a:lnTo>
                    <a:pt x="0" y="0"/>
                  </a:lnTo>
                  <a:lnTo>
                    <a:pt x="1845" y="0"/>
                  </a:lnTo>
                  <a:lnTo>
                    <a:pt x="1845" y="331"/>
                  </a:lnTo>
                  <a:lnTo>
                    <a:pt x="854" y="3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1" name="Freeform 31">
              <a:extLst>
                <a:ext uri="{FF2B5EF4-FFF2-40B4-BE49-F238E27FC236}">
                  <a16:creationId xmlns:a16="http://schemas.microsoft.com/office/drawing/2014/main" id="{D26CD766-D412-E541-919B-C17B98B37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3" y="1588"/>
              <a:ext cx="92" cy="12"/>
            </a:xfrm>
            <a:custGeom>
              <a:avLst/>
              <a:gdLst>
                <a:gd name="T0" fmla="*/ 0 w 913"/>
                <a:gd name="T1" fmla="*/ 12 h 331"/>
                <a:gd name="T2" fmla="*/ 16 w 913"/>
                <a:gd name="T3" fmla="*/ 0 h 331"/>
                <a:gd name="T4" fmla="*/ 80 w 913"/>
                <a:gd name="T5" fmla="*/ 0 h 331"/>
                <a:gd name="T6" fmla="*/ 92 w 913"/>
                <a:gd name="T7" fmla="*/ 12 h 331"/>
                <a:gd name="T8" fmla="*/ 46 w 913"/>
                <a:gd name="T9" fmla="*/ 12 h 331"/>
                <a:gd name="T10" fmla="*/ 39 w 913"/>
                <a:gd name="T11" fmla="*/ 7 h 331"/>
                <a:gd name="T12" fmla="*/ 28 w 913"/>
                <a:gd name="T13" fmla="*/ 12 h 331"/>
                <a:gd name="T14" fmla="*/ 0 w 913"/>
                <a:gd name="T15" fmla="*/ 12 h 3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13" h="331">
                  <a:moveTo>
                    <a:pt x="0" y="331"/>
                  </a:moveTo>
                  <a:lnTo>
                    <a:pt x="156" y="0"/>
                  </a:lnTo>
                  <a:lnTo>
                    <a:pt x="789" y="0"/>
                  </a:lnTo>
                  <a:lnTo>
                    <a:pt x="913" y="331"/>
                  </a:lnTo>
                  <a:lnTo>
                    <a:pt x="460" y="331"/>
                  </a:lnTo>
                  <a:lnTo>
                    <a:pt x="390" y="182"/>
                  </a:lnTo>
                  <a:lnTo>
                    <a:pt x="279" y="331"/>
                  </a:lnTo>
                  <a:lnTo>
                    <a:pt x="0" y="3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2" name="Freeform 32">
              <a:extLst>
                <a:ext uri="{FF2B5EF4-FFF2-40B4-BE49-F238E27FC236}">
                  <a16:creationId xmlns:a16="http://schemas.microsoft.com/office/drawing/2014/main" id="{CEDE8F8D-01AF-DA49-9FB2-3398A7A38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9" y="1588"/>
              <a:ext cx="166" cy="12"/>
            </a:xfrm>
            <a:custGeom>
              <a:avLst/>
              <a:gdLst>
                <a:gd name="T0" fmla="*/ 0 w 1656"/>
                <a:gd name="T1" fmla="*/ 12 h 331"/>
                <a:gd name="T2" fmla="*/ 9 w 1656"/>
                <a:gd name="T3" fmla="*/ 0 h 331"/>
                <a:gd name="T4" fmla="*/ 128 w 1656"/>
                <a:gd name="T5" fmla="*/ 0 h 331"/>
                <a:gd name="T6" fmla="*/ 166 w 1656"/>
                <a:gd name="T7" fmla="*/ 12 h 331"/>
                <a:gd name="T8" fmla="*/ 0 w 1656"/>
                <a:gd name="T9" fmla="*/ 12 h 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56" h="331">
                  <a:moveTo>
                    <a:pt x="0" y="331"/>
                  </a:moveTo>
                  <a:lnTo>
                    <a:pt x="93" y="0"/>
                  </a:lnTo>
                  <a:lnTo>
                    <a:pt x="1274" y="0"/>
                  </a:lnTo>
                  <a:lnTo>
                    <a:pt x="1656" y="331"/>
                  </a:lnTo>
                  <a:lnTo>
                    <a:pt x="0" y="3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3" name="Freeform 33">
              <a:extLst>
                <a:ext uri="{FF2B5EF4-FFF2-40B4-BE49-F238E27FC236}">
                  <a16:creationId xmlns:a16="http://schemas.microsoft.com/office/drawing/2014/main" id="{D67311B3-7CD5-064A-836C-299DC87EA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7" y="1600"/>
              <a:ext cx="134" cy="9"/>
            </a:xfrm>
            <a:custGeom>
              <a:avLst/>
              <a:gdLst>
                <a:gd name="T0" fmla="*/ 0 w 1341"/>
                <a:gd name="T1" fmla="*/ 9 h 219"/>
                <a:gd name="T2" fmla="*/ 0 w 1341"/>
                <a:gd name="T3" fmla="*/ 0 h 219"/>
                <a:gd name="T4" fmla="*/ 99 w 1341"/>
                <a:gd name="T5" fmla="*/ 0 h 219"/>
                <a:gd name="T6" fmla="*/ 99 w 1341"/>
                <a:gd name="T7" fmla="*/ 6 h 219"/>
                <a:gd name="T8" fmla="*/ 106 w 1341"/>
                <a:gd name="T9" fmla="*/ 0 h 219"/>
                <a:gd name="T10" fmla="*/ 134 w 1341"/>
                <a:gd name="T11" fmla="*/ 0 h 219"/>
                <a:gd name="T12" fmla="*/ 117 w 1341"/>
                <a:gd name="T13" fmla="*/ 9 h 219"/>
                <a:gd name="T14" fmla="*/ 0 w 1341"/>
                <a:gd name="T15" fmla="*/ 9 h 2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41" h="219">
                  <a:moveTo>
                    <a:pt x="0" y="219"/>
                  </a:moveTo>
                  <a:lnTo>
                    <a:pt x="4" y="0"/>
                  </a:lnTo>
                  <a:lnTo>
                    <a:pt x="995" y="0"/>
                  </a:lnTo>
                  <a:lnTo>
                    <a:pt x="995" y="146"/>
                  </a:lnTo>
                  <a:lnTo>
                    <a:pt x="1062" y="0"/>
                  </a:lnTo>
                  <a:lnTo>
                    <a:pt x="1341" y="0"/>
                  </a:lnTo>
                  <a:lnTo>
                    <a:pt x="1175" y="219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Freeform 34">
              <a:extLst>
                <a:ext uri="{FF2B5EF4-FFF2-40B4-BE49-F238E27FC236}">
                  <a16:creationId xmlns:a16="http://schemas.microsoft.com/office/drawing/2014/main" id="{92C2D47D-7840-CC48-AB47-22547E5E5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" y="1600"/>
              <a:ext cx="251" cy="9"/>
            </a:xfrm>
            <a:custGeom>
              <a:avLst/>
              <a:gdLst>
                <a:gd name="T0" fmla="*/ 11 w 2505"/>
                <a:gd name="T1" fmla="*/ 9 h 219"/>
                <a:gd name="T2" fmla="*/ 0 w 2505"/>
                <a:gd name="T3" fmla="*/ 0 h 219"/>
                <a:gd name="T4" fmla="*/ 45 w 2505"/>
                <a:gd name="T5" fmla="*/ 0 h 219"/>
                <a:gd name="T6" fmla="*/ 54 w 2505"/>
                <a:gd name="T7" fmla="*/ 9 h 219"/>
                <a:gd name="T8" fmla="*/ 60 w 2505"/>
                <a:gd name="T9" fmla="*/ 0 h 219"/>
                <a:gd name="T10" fmla="*/ 226 w 2505"/>
                <a:gd name="T11" fmla="*/ 0 h 219"/>
                <a:gd name="T12" fmla="*/ 251 w 2505"/>
                <a:gd name="T13" fmla="*/ 9 h 219"/>
                <a:gd name="T14" fmla="*/ 11 w 2505"/>
                <a:gd name="T15" fmla="*/ 9 h 2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05" h="219">
                  <a:moveTo>
                    <a:pt x="106" y="219"/>
                  </a:moveTo>
                  <a:lnTo>
                    <a:pt x="0" y="0"/>
                  </a:lnTo>
                  <a:lnTo>
                    <a:pt x="453" y="0"/>
                  </a:lnTo>
                  <a:lnTo>
                    <a:pt x="535" y="219"/>
                  </a:lnTo>
                  <a:lnTo>
                    <a:pt x="598" y="0"/>
                  </a:lnTo>
                  <a:lnTo>
                    <a:pt x="2254" y="0"/>
                  </a:lnTo>
                  <a:lnTo>
                    <a:pt x="2505" y="219"/>
                  </a:lnTo>
                  <a:lnTo>
                    <a:pt x="106" y="2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5" name="Freeform 35">
              <a:extLst>
                <a:ext uri="{FF2B5EF4-FFF2-40B4-BE49-F238E27FC236}">
                  <a16:creationId xmlns:a16="http://schemas.microsoft.com/office/drawing/2014/main" id="{25A3A55E-7571-A344-98BF-5274891AC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3" y="1609"/>
              <a:ext cx="122" cy="58"/>
            </a:xfrm>
            <a:custGeom>
              <a:avLst/>
              <a:gdLst>
                <a:gd name="T0" fmla="*/ 0 w 1216"/>
                <a:gd name="T1" fmla="*/ 58 h 1576"/>
                <a:gd name="T2" fmla="*/ 4 w 1216"/>
                <a:gd name="T3" fmla="*/ 0 h 1576"/>
                <a:gd name="T4" fmla="*/ 122 w 1216"/>
                <a:gd name="T5" fmla="*/ 0 h 1576"/>
                <a:gd name="T6" fmla="*/ 89 w 1216"/>
                <a:gd name="T7" fmla="*/ 16 h 1576"/>
                <a:gd name="T8" fmla="*/ 85 w 1216"/>
                <a:gd name="T9" fmla="*/ 58 h 1576"/>
                <a:gd name="T10" fmla="*/ 0 w 1216"/>
                <a:gd name="T11" fmla="*/ 58 h 15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16" h="1576">
                  <a:moveTo>
                    <a:pt x="0" y="1576"/>
                  </a:moveTo>
                  <a:lnTo>
                    <a:pt x="41" y="0"/>
                  </a:lnTo>
                  <a:lnTo>
                    <a:pt x="1216" y="0"/>
                  </a:lnTo>
                  <a:lnTo>
                    <a:pt x="885" y="439"/>
                  </a:lnTo>
                  <a:lnTo>
                    <a:pt x="847" y="1576"/>
                  </a:lnTo>
                  <a:lnTo>
                    <a:pt x="0" y="15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6" name="Freeform 36">
              <a:extLst>
                <a:ext uri="{FF2B5EF4-FFF2-40B4-BE49-F238E27FC236}">
                  <a16:creationId xmlns:a16="http://schemas.microsoft.com/office/drawing/2014/main" id="{CC5998FE-B406-1C45-A810-B7AD8EBC7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0" y="1609"/>
              <a:ext cx="358" cy="58"/>
            </a:xfrm>
            <a:custGeom>
              <a:avLst/>
              <a:gdLst>
                <a:gd name="T0" fmla="*/ 45 w 3578"/>
                <a:gd name="T1" fmla="*/ 58 h 1576"/>
                <a:gd name="T2" fmla="*/ 35 w 3578"/>
                <a:gd name="T3" fmla="*/ 27 h 1576"/>
                <a:gd name="T4" fmla="*/ 0 w 3578"/>
                <a:gd name="T5" fmla="*/ 0 h 1576"/>
                <a:gd name="T6" fmla="*/ 240 w 3578"/>
                <a:gd name="T7" fmla="*/ 0 h 1576"/>
                <a:gd name="T8" fmla="*/ 316 w 3578"/>
                <a:gd name="T9" fmla="*/ 24 h 1576"/>
                <a:gd name="T10" fmla="*/ 358 w 3578"/>
                <a:gd name="T11" fmla="*/ 58 h 1576"/>
                <a:gd name="T12" fmla="*/ 316 w 3578"/>
                <a:gd name="T13" fmla="*/ 58 h 1576"/>
                <a:gd name="T14" fmla="*/ 309 w 3578"/>
                <a:gd name="T15" fmla="*/ 57 h 1576"/>
                <a:gd name="T16" fmla="*/ 226 w 3578"/>
                <a:gd name="T17" fmla="*/ 49 h 1576"/>
                <a:gd name="T18" fmla="*/ 230 w 3578"/>
                <a:gd name="T19" fmla="*/ 58 h 1576"/>
                <a:gd name="T20" fmla="*/ 45 w 3578"/>
                <a:gd name="T21" fmla="*/ 58 h 15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78" h="1576">
                  <a:moveTo>
                    <a:pt x="447" y="1576"/>
                  </a:moveTo>
                  <a:lnTo>
                    <a:pt x="354" y="735"/>
                  </a:lnTo>
                  <a:lnTo>
                    <a:pt x="0" y="0"/>
                  </a:lnTo>
                  <a:lnTo>
                    <a:pt x="2399" y="0"/>
                  </a:lnTo>
                  <a:lnTo>
                    <a:pt x="3163" y="660"/>
                  </a:lnTo>
                  <a:lnTo>
                    <a:pt x="3578" y="1576"/>
                  </a:lnTo>
                  <a:lnTo>
                    <a:pt x="3158" y="1576"/>
                  </a:lnTo>
                  <a:lnTo>
                    <a:pt x="3088" y="1542"/>
                  </a:lnTo>
                  <a:lnTo>
                    <a:pt x="2254" y="1322"/>
                  </a:lnTo>
                  <a:lnTo>
                    <a:pt x="2298" y="1576"/>
                  </a:lnTo>
                  <a:lnTo>
                    <a:pt x="447" y="15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7" name="Freeform 37">
              <a:extLst>
                <a:ext uri="{FF2B5EF4-FFF2-40B4-BE49-F238E27FC236}">
                  <a16:creationId xmlns:a16="http://schemas.microsoft.com/office/drawing/2014/main" id="{991E1AF3-A361-AF47-B283-5C8D231BA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1667"/>
              <a:ext cx="593" cy="216"/>
            </a:xfrm>
            <a:custGeom>
              <a:avLst/>
              <a:gdLst>
                <a:gd name="T0" fmla="*/ 3 w 5921"/>
                <a:gd name="T1" fmla="*/ 0 h 5836"/>
                <a:gd name="T2" fmla="*/ 0 w 5921"/>
                <a:gd name="T3" fmla="*/ 39 h 5836"/>
                <a:gd name="T4" fmla="*/ 46 w 5921"/>
                <a:gd name="T5" fmla="*/ 45 h 5836"/>
                <a:gd name="T6" fmla="*/ 144 w 5921"/>
                <a:gd name="T7" fmla="*/ 132 h 5836"/>
                <a:gd name="T8" fmla="*/ 205 w 5921"/>
                <a:gd name="T9" fmla="*/ 173 h 5836"/>
                <a:gd name="T10" fmla="*/ 319 w 5921"/>
                <a:gd name="T11" fmla="*/ 213 h 5836"/>
                <a:gd name="T12" fmla="*/ 304 w 5921"/>
                <a:gd name="T13" fmla="*/ 143 h 5836"/>
                <a:gd name="T14" fmla="*/ 403 w 5921"/>
                <a:gd name="T15" fmla="*/ 175 h 5836"/>
                <a:gd name="T16" fmla="*/ 487 w 5921"/>
                <a:gd name="T17" fmla="*/ 200 h 5836"/>
                <a:gd name="T18" fmla="*/ 593 w 5921"/>
                <a:gd name="T19" fmla="*/ 216 h 5836"/>
                <a:gd name="T20" fmla="*/ 540 w 5921"/>
                <a:gd name="T21" fmla="*/ 183 h 5836"/>
                <a:gd name="T22" fmla="*/ 434 w 5921"/>
                <a:gd name="T23" fmla="*/ 94 h 5836"/>
                <a:gd name="T24" fmla="*/ 494 w 5921"/>
                <a:gd name="T25" fmla="*/ 96 h 5836"/>
                <a:gd name="T26" fmla="*/ 418 w 5921"/>
                <a:gd name="T27" fmla="*/ 37 h 5836"/>
                <a:gd name="T28" fmla="*/ 400 w 5921"/>
                <a:gd name="T29" fmla="*/ 0 h 5836"/>
                <a:gd name="T30" fmla="*/ 215 w 5921"/>
                <a:gd name="T31" fmla="*/ 0 h 5836"/>
                <a:gd name="T32" fmla="*/ 236 w 5921"/>
                <a:gd name="T33" fmla="*/ 72 h 5836"/>
                <a:gd name="T34" fmla="*/ 84 w 5921"/>
                <a:gd name="T35" fmla="*/ 48 h 5836"/>
                <a:gd name="T36" fmla="*/ 88 w 5921"/>
                <a:gd name="T37" fmla="*/ 0 h 5836"/>
                <a:gd name="T38" fmla="*/ 3 w 5921"/>
                <a:gd name="T39" fmla="*/ 0 h 58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921" h="5836">
                  <a:moveTo>
                    <a:pt x="27" y="0"/>
                  </a:moveTo>
                  <a:lnTo>
                    <a:pt x="0" y="1067"/>
                  </a:lnTo>
                  <a:lnTo>
                    <a:pt x="455" y="1212"/>
                  </a:lnTo>
                  <a:lnTo>
                    <a:pt x="1442" y="3560"/>
                  </a:lnTo>
                  <a:lnTo>
                    <a:pt x="2050" y="4662"/>
                  </a:lnTo>
                  <a:lnTo>
                    <a:pt x="3188" y="5763"/>
                  </a:lnTo>
                  <a:lnTo>
                    <a:pt x="3038" y="3855"/>
                  </a:lnTo>
                  <a:lnTo>
                    <a:pt x="4024" y="4735"/>
                  </a:lnTo>
                  <a:lnTo>
                    <a:pt x="4859" y="5396"/>
                  </a:lnTo>
                  <a:lnTo>
                    <a:pt x="5921" y="5836"/>
                  </a:lnTo>
                  <a:lnTo>
                    <a:pt x="5392" y="4953"/>
                  </a:lnTo>
                  <a:lnTo>
                    <a:pt x="4329" y="2534"/>
                  </a:lnTo>
                  <a:lnTo>
                    <a:pt x="4937" y="2607"/>
                  </a:lnTo>
                  <a:lnTo>
                    <a:pt x="4175" y="994"/>
                  </a:lnTo>
                  <a:lnTo>
                    <a:pt x="3994" y="0"/>
                  </a:lnTo>
                  <a:lnTo>
                    <a:pt x="2143" y="0"/>
                  </a:lnTo>
                  <a:lnTo>
                    <a:pt x="2354" y="1947"/>
                  </a:lnTo>
                  <a:lnTo>
                    <a:pt x="834" y="1285"/>
                  </a:lnTo>
                  <a:lnTo>
                    <a:pt x="874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8" name="Freeform 38">
              <a:extLst>
                <a:ext uri="{FF2B5EF4-FFF2-40B4-BE49-F238E27FC236}">
                  <a16:creationId xmlns:a16="http://schemas.microsoft.com/office/drawing/2014/main" id="{BD5AFF73-9A98-9C4D-84B6-6B5A5F15C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" y="1667"/>
              <a:ext cx="54" cy="9"/>
            </a:xfrm>
            <a:custGeom>
              <a:avLst/>
              <a:gdLst>
                <a:gd name="T0" fmla="*/ 0 w 538"/>
                <a:gd name="T1" fmla="*/ 0 h 257"/>
                <a:gd name="T2" fmla="*/ 54 w 538"/>
                <a:gd name="T3" fmla="*/ 9 h 257"/>
                <a:gd name="T4" fmla="*/ 42 w 538"/>
                <a:gd name="T5" fmla="*/ 0 h 257"/>
                <a:gd name="T6" fmla="*/ 0 w 538"/>
                <a:gd name="T7" fmla="*/ 0 h 2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8" h="257">
                  <a:moveTo>
                    <a:pt x="0" y="0"/>
                  </a:moveTo>
                  <a:lnTo>
                    <a:pt x="538" y="257"/>
                  </a:lnTo>
                  <a:lnTo>
                    <a:pt x="4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9" name="Freeform 39">
              <a:extLst>
                <a:ext uri="{FF2B5EF4-FFF2-40B4-BE49-F238E27FC236}">
                  <a16:creationId xmlns:a16="http://schemas.microsoft.com/office/drawing/2014/main" id="{C92F8DAF-5779-874F-B47F-13226E932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" y="1674"/>
              <a:ext cx="106" cy="17"/>
            </a:xfrm>
            <a:custGeom>
              <a:avLst/>
              <a:gdLst>
                <a:gd name="T0" fmla="*/ 2 w 1065"/>
                <a:gd name="T1" fmla="*/ 17 h 476"/>
                <a:gd name="T2" fmla="*/ 0 w 1065"/>
                <a:gd name="T3" fmla="*/ 13 h 476"/>
                <a:gd name="T4" fmla="*/ 38 w 1065"/>
                <a:gd name="T5" fmla="*/ 0 h 476"/>
                <a:gd name="T6" fmla="*/ 106 w 1065"/>
                <a:gd name="T7" fmla="*/ 16 h 476"/>
                <a:gd name="T8" fmla="*/ 88 w 1065"/>
                <a:gd name="T9" fmla="*/ 17 h 476"/>
                <a:gd name="T10" fmla="*/ 49 w 1065"/>
                <a:gd name="T11" fmla="*/ 17 h 476"/>
                <a:gd name="T12" fmla="*/ 45 w 1065"/>
                <a:gd name="T13" fmla="*/ 11 h 476"/>
                <a:gd name="T14" fmla="*/ 23 w 1065"/>
                <a:gd name="T15" fmla="*/ 16 h 476"/>
                <a:gd name="T16" fmla="*/ 27 w 1065"/>
                <a:gd name="T17" fmla="*/ 17 h 476"/>
                <a:gd name="T18" fmla="*/ 2 w 1065"/>
                <a:gd name="T19" fmla="*/ 17 h 4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65" h="476">
                  <a:moveTo>
                    <a:pt x="24" y="476"/>
                  </a:moveTo>
                  <a:lnTo>
                    <a:pt x="0" y="367"/>
                  </a:lnTo>
                  <a:lnTo>
                    <a:pt x="381" y="0"/>
                  </a:lnTo>
                  <a:lnTo>
                    <a:pt x="1065" y="442"/>
                  </a:lnTo>
                  <a:lnTo>
                    <a:pt x="881" y="476"/>
                  </a:lnTo>
                  <a:lnTo>
                    <a:pt x="492" y="476"/>
                  </a:lnTo>
                  <a:lnTo>
                    <a:pt x="457" y="294"/>
                  </a:lnTo>
                  <a:lnTo>
                    <a:pt x="228" y="442"/>
                  </a:lnTo>
                  <a:lnTo>
                    <a:pt x="276" y="476"/>
                  </a:lnTo>
                  <a:lnTo>
                    <a:pt x="24" y="4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0" name="Freeform 40">
              <a:extLst>
                <a:ext uri="{FF2B5EF4-FFF2-40B4-BE49-F238E27FC236}">
                  <a16:creationId xmlns:a16="http://schemas.microsoft.com/office/drawing/2014/main" id="{8A245E82-D045-9B49-BED7-7795B58D2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2" y="1691"/>
              <a:ext cx="89" cy="32"/>
            </a:xfrm>
            <a:custGeom>
              <a:avLst/>
              <a:gdLst>
                <a:gd name="T0" fmla="*/ 0 w 888"/>
                <a:gd name="T1" fmla="*/ 0 h 846"/>
                <a:gd name="T2" fmla="*/ 20 w 888"/>
                <a:gd name="T3" fmla="*/ 32 h 846"/>
                <a:gd name="T4" fmla="*/ 28 w 888"/>
                <a:gd name="T5" fmla="*/ 10 h 846"/>
                <a:gd name="T6" fmla="*/ 89 w 888"/>
                <a:gd name="T7" fmla="*/ 21 h 846"/>
                <a:gd name="T8" fmla="*/ 66 w 888"/>
                <a:gd name="T9" fmla="*/ 1 h 846"/>
                <a:gd name="T10" fmla="*/ 86 w 888"/>
                <a:gd name="T11" fmla="*/ 0 h 846"/>
                <a:gd name="T12" fmla="*/ 47 w 888"/>
                <a:gd name="T13" fmla="*/ 0 h 846"/>
                <a:gd name="T14" fmla="*/ 51 w 888"/>
                <a:gd name="T15" fmla="*/ 7 h 846"/>
                <a:gd name="T16" fmla="*/ 25 w 888"/>
                <a:gd name="T17" fmla="*/ 0 h 846"/>
                <a:gd name="T18" fmla="*/ 0 w 888"/>
                <a:gd name="T19" fmla="*/ 0 h 8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8" h="846">
                  <a:moveTo>
                    <a:pt x="0" y="0"/>
                  </a:moveTo>
                  <a:lnTo>
                    <a:pt x="204" y="846"/>
                  </a:lnTo>
                  <a:lnTo>
                    <a:pt x="279" y="258"/>
                  </a:lnTo>
                  <a:lnTo>
                    <a:pt x="888" y="551"/>
                  </a:lnTo>
                  <a:lnTo>
                    <a:pt x="659" y="36"/>
                  </a:lnTo>
                  <a:lnTo>
                    <a:pt x="857" y="0"/>
                  </a:lnTo>
                  <a:lnTo>
                    <a:pt x="468" y="0"/>
                  </a:lnTo>
                  <a:lnTo>
                    <a:pt x="505" y="185"/>
                  </a:lnTo>
                  <a:lnTo>
                    <a:pt x="2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1" name="Freeform 41">
              <a:extLst>
                <a:ext uri="{FF2B5EF4-FFF2-40B4-BE49-F238E27FC236}">
                  <a16:creationId xmlns:a16="http://schemas.microsoft.com/office/drawing/2014/main" id="{293F8D76-CAB9-3E41-A30A-7D5C67D11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" y="1573"/>
              <a:ext cx="76" cy="15"/>
            </a:xfrm>
            <a:custGeom>
              <a:avLst/>
              <a:gdLst>
                <a:gd name="T0" fmla="*/ 0 w 762"/>
                <a:gd name="T1" fmla="*/ 15 h 405"/>
                <a:gd name="T2" fmla="*/ 0 w 762"/>
                <a:gd name="T3" fmla="*/ 11 h 405"/>
                <a:gd name="T4" fmla="*/ 15 w 762"/>
                <a:gd name="T5" fmla="*/ 0 h 405"/>
                <a:gd name="T6" fmla="*/ 45 w 762"/>
                <a:gd name="T7" fmla="*/ 3 h 405"/>
                <a:gd name="T8" fmla="*/ 76 w 762"/>
                <a:gd name="T9" fmla="*/ 8 h 405"/>
                <a:gd name="T10" fmla="*/ 76 w 762"/>
                <a:gd name="T11" fmla="*/ 15 h 405"/>
                <a:gd name="T12" fmla="*/ 49 w 762"/>
                <a:gd name="T13" fmla="*/ 15 h 405"/>
                <a:gd name="T14" fmla="*/ 45 w 762"/>
                <a:gd name="T15" fmla="*/ 11 h 405"/>
                <a:gd name="T16" fmla="*/ 30 w 762"/>
                <a:gd name="T17" fmla="*/ 8 h 405"/>
                <a:gd name="T18" fmla="*/ 21 w 762"/>
                <a:gd name="T19" fmla="*/ 15 h 405"/>
                <a:gd name="T20" fmla="*/ 0 w 762"/>
                <a:gd name="T21" fmla="*/ 15 h 4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62" h="405">
                  <a:moveTo>
                    <a:pt x="0" y="405"/>
                  </a:moveTo>
                  <a:lnTo>
                    <a:pt x="0" y="296"/>
                  </a:lnTo>
                  <a:lnTo>
                    <a:pt x="154" y="0"/>
                  </a:lnTo>
                  <a:lnTo>
                    <a:pt x="455" y="75"/>
                  </a:lnTo>
                  <a:lnTo>
                    <a:pt x="762" y="221"/>
                  </a:lnTo>
                  <a:lnTo>
                    <a:pt x="762" y="405"/>
                  </a:lnTo>
                  <a:lnTo>
                    <a:pt x="494" y="405"/>
                  </a:lnTo>
                  <a:lnTo>
                    <a:pt x="455" y="296"/>
                  </a:lnTo>
                  <a:lnTo>
                    <a:pt x="305" y="221"/>
                  </a:lnTo>
                  <a:lnTo>
                    <a:pt x="209" y="405"/>
                  </a:lnTo>
                  <a:lnTo>
                    <a:pt x="0" y="4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2" name="Freeform 42">
              <a:extLst>
                <a:ext uri="{FF2B5EF4-FFF2-40B4-BE49-F238E27FC236}">
                  <a16:creationId xmlns:a16="http://schemas.microsoft.com/office/drawing/2014/main" id="{214D751B-C785-364D-8FCD-2B9386272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" y="1588"/>
              <a:ext cx="76" cy="15"/>
            </a:xfrm>
            <a:custGeom>
              <a:avLst/>
              <a:gdLst>
                <a:gd name="T0" fmla="*/ 0 w 762"/>
                <a:gd name="T1" fmla="*/ 0 h 402"/>
                <a:gd name="T2" fmla="*/ 0 w 762"/>
                <a:gd name="T3" fmla="*/ 10 h 402"/>
                <a:gd name="T4" fmla="*/ 30 w 762"/>
                <a:gd name="T5" fmla="*/ 15 h 402"/>
                <a:gd name="T6" fmla="*/ 68 w 762"/>
                <a:gd name="T7" fmla="*/ 12 h 402"/>
                <a:gd name="T8" fmla="*/ 76 w 762"/>
                <a:gd name="T9" fmla="*/ 4 h 402"/>
                <a:gd name="T10" fmla="*/ 76 w 762"/>
                <a:gd name="T11" fmla="*/ 0 h 402"/>
                <a:gd name="T12" fmla="*/ 49 w 762"/>
                <a:gd name="T13" fmla="*/ 0 h 402"/>
                <a:gd name="T14" fmla="*/ 53 w 762"/>
                <a:gd name="T15" fmla="*/ 4 h 402"/>
                <a:gd name="T16" fmla="*/ 30 w 762"/>
                <a:gd name="T17" fmla="*/ 7 h 402"/>
                <a:gd name="T18" fmla="*/ 15 w 762"/>
                <a:gd name="T19" fmla="*/ 4 h 402"/>
                <a:gd name="T20" fmla="*/ 21 w 762"/>
                <a:gd name="T21" fmla="*/ 0 h 402"/>
                <a:gd name="T22" fmla="*/ 0 w 762"/>
                <a:gd name="T23" fmla="*/ 0 h 4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2" h="402">
                  <a:moveTo>
                    <a:pt x="0" y="0"/>
                  </a:moveTo>
                  <a:lnTo>
                    <a:pt x="0" y="257"/>
                  </a:lnTo>
                  <a:lnTo>
                    <a:pt x="305" y="402"/>
                  </a:lnTo>
                  <a:lnTo>
                    <a:pt x="684" y="331"/>
                  </a:lnTo>
                  <a:lnTo>
                    <a:pt x="762" y="110"/>
                  </a:lnTo>
                  <a:lnTo>
                    <a:pt x="762" y="0"/>
                  </a:lnTo>
                  <a:lnTo>
                    <a:pt x="494" y="0"/>
                  </a:lnTo>
                  <a:lnTo>
                    <a:pt x="533" y="110"/>
                  </a:lnTo>
                  <a:lnTo>
                    <a:pt x="305" y="182"/>
                  </a:lnTo>
                  <a:lnTo>
                    <a:pt x="154" y="110"/>
                  </a:lnTo>
                  <a:lnTo>
                    <a:pt x="2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3" name="Freeform 43">
              <a:extLst>
                <a:ext uri="{FF2B5EF4-FFF2-40B4-BE49-F238E27FC236}">
                  <a16:creationId xmlns:a16="http://schemas.microsoft.com/office/drawing/2014/main" id="{AA41B9FD-BF6D-6749-B1AF-76BBA2635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" y="1584"/>
              <a:ext cx="78" cy="12"/>
            </a:xfrm>
            <a:custGeom>
              <a:avLst/>
              <a:gdLst>
                <a:gd name="T0" fmla="*/ 0 w 779"/>
                <a:gd name="T1" fmla="*/ 12 h 330"/>
                <a:gd name="T2" fmla="*/ 25 w 779"/>
                <a:gd name="T3" fmla="*/ 0 h 330"/>
                <a:gd name="T4" fmla="*/ 78 w 779"/>
                <a:gd name="T5" fmla="*/ 0 h 330"/>
                <a:gd name="T6" fmla="*/ 78 w 779"/>
                <a:gd name="T7" fmla="*/ 12 h 330"/>
                <a:gd name="T8" fmla="*/ 63 w 779"/>
                <a:gd name="T9" fmla="*/ 12 h 330"/>
                <a:gd name="T10" fmla="*/ 63 w 779"/>
                <a:gd name="T11" fmla="*/ 8 h 330"/>
                <a:gd name="T12" fmla="*/ 40 w 779"/>
                <a:gd name="T13" fmla="*/ 8 h 330"/>
                <a:gd name="T14" fmla="*/ 28 w 779"/>
                <a:gd name="T15" fmla="*/ 12 h 330"/>
                <a:gd name="T16" fmla="*/ 0 w 779"/>
                <a:gd name="T17" fmla="*/ 12 h 3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79" h="330">
                  <a:moveTo>
                    <a:pt x="0" y="330"/>
                  </a:moveTo>
                  <a:lnTo>
                    <a:pt x="246" y="0"/>
                  </a:lnTo>
                  <a:lnTo>
                    <a:pt x="779" y="0"/>
                  </a:lnTo>
                  <a:lnTo>
                    <a:pt x="779" y="330"/>
                  </a:lnTo>
                  <a:lnTo>
                    <a:pt x="628" y="330"/>
                  </a:lnTo>
                  <a:lnTo>
                    <a:pt x="628" y="219"/>
                  </a:lnTo>
                  <a:lnTo>
                    <a:pt x="399" y="219"/>
                  </a:lnTo>
                  <a:lnTo>
                    <a:pt x="284" y="330"/>
                  </a:lnTo>
                  <a:lnTo>
                    <a:pt x="0" y="3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4" name="Freeform 44">
              <a:extLst>
                <a:ext uri="{FF2B5EF4-FFF2-40B4-BE49-F238E27FC236}">
                  <a16:creationId xmlns:a16="http://schemas.microsoft.com/office/drawing/2014/main" id="{5E5CE977-0FB4-DF4B-ACBA-F3B009B04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9" y="1596"/>
              <a:ext cx="91" cy="13"/>
            </a:xfrm>
            <a:custGeom>
              <a:avLst/>
              <a:gdLst>
                <a:gd name="T0" fmla="*/ 20 w 912"/>
                <a:gd name="T1" fmla="*/ 13 h 329"/>
                <a:gd name="T2" fmla="*/ 0 w 912"/>
                <a:gd name="T3" fmla="*/ 7 h 329"/>
                <a:gd name="T4" fmla="*/ 13 w 912"/>
                <a:gd name="T5" fmla="*/ 0 h 329"/>
                <a:gd name="T6" fmla="*/ 42 w 912"/>
                <a:gd name="T7" fmla="*/ 0 h 329"/>
                <a:gd name="T8" fmla="*/ 30 w 912"/>
                <a:gd name="T9" fmla="*/ 4 h 329"/>
                <a:gd name="T10" fmla="*/ 76 w 912"/>
                <a:gd name="T11" fmla="*/ 4 h 329"/>
                <a:gd name="T12" fmla="*/ 76 w 912"/>
                <a:gd name="T13" fmla="*/ 0 h 329"/>
                <a:gd name="T14" fmla="*/ 91 w 912"/>
                <a:gd name="T15" fmla="*/ 0 h 329"/>
                <a:gd name="T16" fmla="*/ 91 w 912"/>
                <a:gd name="T17" fmla="*/ 10 h 329"/>
                <a:gd name="T18" fmla="*/ 61 w 912"/>
                <a:gd name="T19" fmla="*/ 4 h 329"/>
                <a:gd name="T20" fmla="*/ 38 w 912"/>
                <a:gd name="T21" fmla="*/ 13 h 329"/>
                <a:gd name="T22" fmla="*/ 20 w 912"/>
                <a:gd name="T23" fmla="*/ 13 h 3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12" h="329">
                  <a:moveTo>
                    <a:pt x="203" y="329"/>
                  </a:moveTo>
                  <a:lnTo>
                    <a:pt x="0" y="181"/>
                  </a:lnTo>
                  <a:lnTo>
                    <a:pt x="133" y="0"/>
                  </a:lnTo>
                  <a:lnTo>
                    <a:pt x="417" y="0"/>
                  </a:lnTo>
                  <a:lnTo>
                    <a:pt x="303" y="110"/>
                  </a:lnTo>
                  <a:lnTo>
                    <a:pt x="761" y="110"/>
                  </a:lnTo>
                  <a:lnTo>
                    <a:pt x="761" y="0"/>
                  </a:lnTo>
                  <a:lnTo>
                    <a:pt x="912" y="0"/>
                  </a:lnTo>
                  <a:lnTo>
                    <a:pt x="912" y="256"/>
                  </a:lnTo>
                  <a:lnTo>
                    <a:pt x="608" y="110"/>
                  </a:lnTo>
                  <a:lnTo>
                    <a:pt x="379" y="329"/>
                  </a:lnTo>
                  <a:lnTo>
                    <a:pt x="203" y="3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5" name="Freeform 45">
              <a:extLst>
                <a:ext uri="{FF2B5EF4-FFF2-40B4-BE49-F238E27FC236}">
                  <a16:creationId xmlns:a16="http://schemas.microsoft.com/office/drawing/2014/main" id="{F4852A5E-C5AC-3548-9A4A-524D13AA0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9" y="1609"/>
              <a:ext cx="18" cy="2"/>
            </a:xfrm>
            <a:custGeom>
              <a:avLst/>
              <a:gdLst>
                <a:gd name="T0" fmla="*/ 0 w 176"/>
                <a:gd name="T1" fmla="*/ 0 h 72"/>
                <a:gd name="T2" fmla="*/ 10 w 176"/>
                <a:gd name="T3" fmla="*/ 2 h 72"/>
                <a:gd name="T4" fmla="*/ 18 w 176"/>
                <a:gd name="T5" fmla="*/ 0 h 72"/>
                <a:gd name="T6" fmla="*/ 0 w 176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6" h="72">
                  <a:moveTo>
                    <a:pt x="0" y="0"/>
                  </a:moveTo>
                  <a:lnTo>
                    <a:pt x="100" y="72"/>
                  </a:lnTo>
                  <a:lnTo>
                    <a:pt x="1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6" name="Freeform 46">
              <a:extLst>
                <a:ext uri="{FF2B5EF4-FFF2-40B4-BE49-F238E27FC236}">
                  <a16:creationId xmlns:a16="http://schemas.microsoft.com/office/drawing/2014/main" id="{484DBDF8-CB10-ED45-8B59-0DC4EBE72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6" y="1647"/>
              <a:ext cx="114" cy="12"/>
            </a:xfrm>
            <a:custGeom>
              <a:avLst/>
              <a:gdLst>
                <a:gd name="T0" fmla="*/ 13 w 1138"/>
                <a:gd name="T1" fmla="*/ 12 h 331"/>
                <a:gd name="T2" fmla="*/ 15 w 1138"/>
                <a:gd name="T3" fmla="*/ 11 h 331"/>
                <a:gd name="T4" fmla="*/ 0 w 1138"/>
                <a:gd name="T5" fmla="*/ 3 h 331"/>
                <a:gd name="T6" fmla="*/ 76 w 1138"/>
                <a:gd name="T7" fmla="*/ 0 h 331"/>
                <a:gd name="T8" fmla="*/ 114 w 1138"/>
                <a:gd name="T9" fmla="*/ 11 h 331"/>
                <a:gd name="T10" fmla="*/ 111 w 1138"/>
                <a:gd name="T11" fmla="*/ 12 h 331"/>
                <a:gd name="T12" fmla="*/ 80 w 1138"/>
                <a:gd name="T13" fmla="*/ 12 h 331"/>
                <a:gd name="T14" fmla="*/ 69 w 1138"/>
                <a:gd name="T15" fmla="*/ 8 h 331"/>
                <a:gd name="T16" fmla="*/ 50 w 1138"/>
                <a:gd name="T17" fmla="*/ 12 h 331"/>
                <a:gd name="T18" fmla="*/ 13 w 1138"/>
                <a:gd name="T19" fmla="*/ 12 h 3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38" h="331">
                  <a:moveTo>
                    <a:pt x="128" y="331"/>
                  </a:moveTo>
                  <a:lnTo>
                    <a:pt x="151" y="295"/>
                  </a:lnTo>
                  <a:lnTo>
                    <a:pt x="0" y="73"/>
                  </a:lnTo>
                  <a:lnTo>
                    <a:pt x="758" y="0"/>
                  </a:lnTo>
                  <a:lnTo>
                    <a:pt x="1138" y="295"/>
                  </a:lnTo>
                  <a:lnTo>
                    <a:pt x="1108" y="331"/>
                  </a:lnTo>
                  <a:lnTo>
                    <a:pt x="797" y="331"/>
                  </a:lnTo>
                  <a:lnTo>
                    <a:pt x="684" y="221"/>
                  </a:lnTo>
                  <a:lnTo>
                    <a:pt x="495" y="331"/>
                  </a:lnTo>
                  <a:lnTo>
                    <a:pt x="128" y="3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7" name="Freeform 47">
              <a:extLst>
                <a:ext uri="{FF2B5EF4-FFF2-40B4-BE49-F238E27FC236}">
                  <a16:creationId xmlns:a16="http://schemas.microsoft.com/office/drawing/2014/main" id="{F1355372-C2DE-0C42-93B5-228BA506B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" y="1659"/>
              <a:ext cx="119" cy="23"/>
            </a:xfrm>
            <a:custGeom>
              <a:avLst/>
              <a:gdLst>
                <a:gd name="T0" fmla="*/ 21 w 1186"/>
                <a:gd name="T1" fmla="*/ 0 h 624"/>
                <a:gd name="T2" fmla="*/ 0 w 1186"/>
                <a:gd name="T3" fmla="*/ 12 h 624"/>
                <a:gd name="T4" fmla="*/ 61 w 1186"/>
                <a:gd name="T5" fmla="*/ 9 h 624"/>
                <a:gd name="T6" fmla="*/ 69 w 1186"/>
                <a:gd name="T7" fmla="*/ 23 h 624"/>
                <a:gd name="T8" fmla="*/ 119 w 1186"/>
                <a:gd name="T9" fmla="*/ 0 h 624"/>
                <a:gd name="T10" fmla="*/ 88 w 1186"/>
                <a:gd name="T11" fmla="*/ 0 h 624"/>
                <a:gd name="T12" fmla="*/ 92 w 1186"/>
                <a:gd name="T13" fmla="*/ 1 h 624"/>
                <a:gd name="T14" fmla="*/ 38 w 1186"/>
                <a:gd name="T15" fmla="*/ 4 h 624"/>
                <a:gd name="T16" fmla="*/ 57 w 1186"/>
                <a:gd name="T17" fmla="*/ 0 h 624"/>
                <a:gd name="T18" fmla="*/ 21 w 1186"/>
                <a:gd name="T19" fmla="*/ 0 h 6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6" h="624">
                  <a:moveTo>
                    <a:pt x="206" y="0"/>
                  </a:moveTo>
                  <a:lnTo>
                    <a:pt x="0" y="330"/>
                  </a:lnTo>
                  <a:lnTo>
                    <a:pt x="608" y="257"/>
                  </a:lnTo>
                  <a:lnTo>
                    <a:pt x="684" y="624"/>
                  </a:lnTo>
                  <a:lnTo>
                    <a:pt x="1186" y="0"/>
                  </a:lnTo>
                  <a:lnTo>
                    <a:pt x="875" y="0"/>
                  </a:lnTo>
                  <a:lnTo>
                    <a:pt x="912" y="36"/>
                  </a:lnTo>
                  <a:lnTo>
                    <a:pt x="382" y="109"/>
                  </a:lnTo>
                  <a:lnTo>
                    <a:pt x="573" y="0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92" name="Rectangle 48">
            <a:extLst>
              <a:ext uri="{FF2B5EF4-FFF2-40B4-BE49-F238E27FC236}">
                <a16:creationId xmlns:a16="http://schemas.microsoft.com/office/drawing/2014/main" id="{003C7667-F42C-514D-9F75-20CFCED30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0463" y="5888038"/>
            <a:ext cx="2062162" cy="5572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b"/>
              <a:defRPr/>
            </a:pPr>
            <a:r>
              <a:rPr kumimoji="1" lang="en-US" altLang="en-US" sz="3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An Idea</a:t>
            </a:r>
            <a:endParaRPr kumimoji="1" lang="en-US" altLang="en-US" sz="3200"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6193" name="Rectangle 49">
            <a:extLst>
              <a:ext uri="{FF2B5EF4-FFF2-40B4-BE49-F238E27FC236}">
                <a16:creationId xmlns:a16="http://schemas.microsoft.com/office/drawing/2014/main" id="{5EF792D5-A863-5444-91A5-D6CB140ED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0163" y="4713288"/>
            <a:ext cx="2157412" cy="5572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b"/>
              <a:defRPr/>
            </a:pPr>
            <a:r>
              <a:rPr kumimoji="1" lang="en-US" altLang="en-US" sz="3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A Thing</a:t>
            </a:r>
            <a:endParaRPr kumimoji="1" lang="en-US" altLang="en-US" sz="3200"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6194" name="Rectangle 50">
            <a:extLst>
              <a:ext uri="{FF2B5EF4-FFF2-40B4-BE49-F238E27FC236}">
                <a16:creationId xmlns:a16="http://schemas.microsoft.com/office/drawing/2014/main" id="{5C738BB2-9A81-C142-AF4A-0222A482C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1" y="3603626"/>
            <a:ext cx="2157413" cy="557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b"/>
              <a:defRPr/>
            </a:pPr>
            <a:r>
              <a:rPr kumimoji="1" lang="en-US" altLang="en-US" sz="3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A  Place</a:t>
            </a:r>
            <a:endParaRPr kumimoji="1" lang="en-US" altLang="en-US" sz="3200"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5131" name="WordArt 53">
            <a:extLst>
              <a:ext uri="{FF2B5EF4-FFF2-40B4-BE49-F238E27FC236}">
                <a16:creationId xmlns:a16="http://schemas.microsoft.com/office/drawing/2014/main" id="{2E17BF66-B88C-AB46-A5AA-38B5D0F728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92400" y="395289"/>
            <a:ext cx="1885950" cy="143033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r>
              <a:rPr lang="en-US" sz="60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Noun :</a:t>
            </a:r>
          </a:p>
        </p:txBody>
      </p:sp>
    </p:spTree>
    <p:extLst>
      <p:ext uri="{BB962C8B-B14F-4D97-AF65-F5344CB8AC3E}">
        <p14:creationId xmlns:p14="http://schemas.microsoft.com/office/powerpoint/2010/main" val="396443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" fill="hold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  <p:bldP spid="6147" grpId="0" build="p" autoUpdateAnimBg="0"/>
      <p:bldP spid="6192" grpId="0" animBg="1" autoUpdateAnimBg="0"/>
      <p:bldP spid="6193" grpId="0" animBg="1" autoUpdateAnimBg="0"/>
      <p:bldP spid="6194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AAC0B94-22A7-AD4B-9B6B-22D27016F4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419100"/>
            <a:ext cx="7772400" cy="1143000"/>
          </a:xfrm>
          <a:solidFill>
            <a:schemeClr val="bg1"/>
          </a:solidFill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US" altLang="en-US">
                <a:solidFill>
                  <a:srgbClr val="2F0303"/>
                </a:solidFill>
              </a:rPr>
              <a:t>Kinds of Nouns</a:t>
            </a:r>
          </a:p>
        </p:txBody>
      </p:sp>
      <p:graphicFrame>
        <p:nvGraphicFramePr>
          <p:cNvPr id="8195" name="Object 3">
            <a:extLst>
              <a:ext uri="{FF2B5EF4-FFF2-40B4-BE49-F238E27FC236}">
                <a16:creationId xmlns:a16="http://schemas.microsoft.com/office/drawing/2014/main" id="{8677868F-426A-7F4F-A84B-6D41989935B6}"/>
              </a:ext>
            </a:extLst>
          </p:cNvPr>
          <p:cNvGraphicFramePr>
            <a:graphicFrameLocks noChangeAspect="1"/>
          </p:cNvGraphicFramePr>
          <p:nvPr>
            <p:ph type="tbl" idx="1"/>
          </p:nvPr>
        </p:nvGraphicFramePr>
        <p:xfrm>
          <a:off x="2536825" y="2063751"/>
          <a:ext cx="7658100" cy="479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Document" r:id="rId3" imgW="23279100" imgH="14605000" progId="Word.Document.8">
                  <p:embed/>
                </p:oleObj>
              </mc:Choice>
              <mc:Fallback>
                <p:oleObj name="Document" r:id="rId3" imgW="23279100" imgH="14605000" progId="Word.Document.8">
                  <p:embed/>
                  <p:pic>
                    <p:nvPicPr>
                      <p:cNvPr id="8195" name="Object 3">
                        <a:extLst>
                          <a:ext uri="{FF2B5EF4-FFF2-40B4-BE49-F238E27FC236}">
                            <a16:creationId xmlns:a16="http://schemas.microsoft.com/office/drawing/2014/main" id="{8677868F-426A-7F4F-A84B-6D41989935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6825" y="2063751"/>
                        <a:ext cx="7658100" cy="479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8" name="Picture 7" descr="PPLGP076">
            <a:extLst>
              <a:ext uri="{FF2B5EF4-FFF2-40B4-BE49-F238E27FC236}">
                <a16:creationId xmlns:a16="http://schemas.microsoft.com/office/drawing/2014/main" id="{B65FA3EC-1B08-6B4E-9C4F-4FAAD1132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6" y="2838450"/>
            <a:ext cx="1477963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2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2">
            <a:extLst>
              <a:ext uri="{FF2B5EF4-FFF2-40B4-BE49-F238E27FC236}">
                <a16:creationId xmlns:a16="http://schemas.microsoft.com/office/drawing/2014/main" id="{C0369357-AEA5-A544-A5A5-D8AA72B1A3C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11500" y="415926"/>
            <a:ext cx="5848350" cy="126841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The Verb</a:t>
            </a: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C2B577D2-F17D-A34A-B2AF-1136CAC9A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2551" y="2124075"/>
            <a:ext cx="7864475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/>
              <a:t>A word that expresses action or otherwise helps to make a statement</a:t>
            </a:r>
          </a:p>
        </p:txBody>
      </p:sp>
      <p:sp>
        <p:nvSpPr>
          <p:cNvPr id="27653" name="AutoShape 5">
            <a:extLst>
              <a:ext uri="{FF2B5EF4-FFF2-40B4-BE49-F238E27FC236}">
                <a16:creationId xmlns:a16="http://schemas.microsoft.com/office/drawing/2014/main" id="{9E3E0571-5485-FF47-A24D-A0BD5972D53F}"/>
              </a:ext>
            </a:extLst>
          </p:cNvPr>
          <p:cNvSpPr>
            <a:spLocks noChangeArrowheads="1"/>
          </p:cNvSpPr>
          <p:nvPr/>
        </p:nvSpPr>
        <p:spPr bwMode="auto">
          <a:xfrm rot="903105">
            <a:off x="6102351" y="4302126"/>
            <a:ext cx="3489325" cy="2111375"/>
          </a:xfrm>
          <a:prstGeom prst="leftRightArrow">
            <a:avLst>
              <a:gd name="adj1" fmla="val 50000"/>
              <a:gd name="adj2" fmla="val 3305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400">
                <a:solidFill>
                  <a:schemeClr val="hlink"/>
                </a:solidFill>
              </a:rPr>
              <a:t>Linking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CD74F6A5-F23D-204F-A64D-938449A96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1401" y="3760788"/>
            <a:ext cx="733425" cy="3109912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>
                <a:solidFill>
                  <a:schemeClr val="bg2"/>
                </a:solidFill>
              </a:rPr>
              <a:t>“</a:t>
            </a:r>
            <a:r>
              <a:rPr lang="en-US" altLang="en-US" sz="1600">
                <a:solidFill>
                  <a:schemeClr val="hlink"/>
                </a:solidFill>
              </a:rPr>
              <a:t>be” verbs</a:t>
            </a:r>
          </a:p>
          <a:p>
            <a:r>
              <a:rPr lang="en-US" altLang="en-US" sz="1600">
                <a:solidFill>
                  <a:schemeClr val="hlink"/>
                </a:solidFill>
              </a:rPr>
              <a:t>&amp;</a:t>
            </a:r>
          </a:p>
          <a:p>
            <a:r>
              <a:rPr lang="en-US" altLang="en-US" sz="1600">
                <a:solidFill>
                  <a:schemeClr val="hlink"/>
                </a:solidFill>
              </a:rPr>
              <a:t>taste</a:t>
            </a:r>
          </a:p>
          <a:p>
            <a:r>
              <a:rPr lang="en-US" altLang="en-US" sz="1600">
                <a:solidFill>
                  <a:schemeClr val="hlink"/>
                </a:solidFill>
              </a:rPr>
              <a:t>feel</a:t>
            </a:r>
          </a:p>
          <a:p>
            <a:r>
              <a:rPr lang="en-US" altLang="en-US" sz="1600">
                <a:solidFill>
                  <a:schemeClr val="hlink"/>
                </a:solidFill>
              </a:rPr>
              <a:t>sound</a:t>
            </a:r>
          </a:p>
          <a:p>
            <a:r>
              <a:rPr lang="en-US" altLang="en-US" sz="1600">
                <a:solidFill>
                  <a:schemeClr val="hlink"/>
                </a:solidFill>
              </a:rPr>
              <a:t>look</a:t>
            </a:r>
          </a:p>
          <a:p>
            <a:r>
              <a:rPr lang="en-US" altLang="en-US" sz="1600">
                <a:solidFill>
                  <a:schemeClr val="hlink"/>
                </a:solidFill>
              </a:rPr>
              <a:t>appear</a:t>
            </a:r>
          </a:p>
          <a:p>
            <a:r>
              <a:rPr lang="en-US" altLang="en-US" sz="1600">
                <a:solidFill>
                  <a:schemeClr val="hlink"/>
                </a:solidFill>
              </a:rPr>
              <a:t>become</a:t>
            </a:r>
          </a:p>
          <a:p>
            <a:r>
              <a:rPr lang="en-US" altLang="en-US" sz="1600">
                <a:solidFill>
                  <a:schemeClr val="hlink"/>
                </a:solidFill>
              </a:rPr>
              <a:t>seem</a:t>
            </a:r>
          </a:p>
          <a:p>
            <a:r>
              <a:rPr lang="en-US" altLang="en-US" sz="1600">
                <a:solidFill>
                  <a:schemeClr val="hlink"/>
                </a:solidFill>
              </a:rPr>
              <a:t>grow</a:t>
            </a:r>
          </a:p>
          <a:p>
            <a:r>
              <a:rPr lang="en-US" altLang="en-US" sz="1600">
                <a:solidFill>
                  <a:schemeClr val="hlink"/>
                </a:solidFill>
              </a:rPr>
              <a:t>remain</a:t>
            </a:r>
          </a:p>
          <a:p>
            <a:r>
              <a:rPr lang="en-US" altLang="en-US" sz="1600">
                <a:solidFill>
                  <a:schemeClr val="hlink"/>
                </a:solidFill>
              </a:rPr>
              <a:t>stay</a:t>
            </a:r>
          </a:p>
        </p:txBody>
      </p:sp>
      <p:sp>
        <p:nvSpPr>
          <p:cNvPr id="27655" name="AutoShape 7">
            <a:extLst>
              <a:ext uri="{FF2B5EF4-FFF2-40B4-BE49-F238E27FC236}">
                <a16:creationId xmlns:a16="http://schemas.microsoft.com/office/drawing/2014/main" id="{66509A8D-D3E5-7249-ABDC-A71027C05D8D}"/>
              </a:ext>
            </a:extLst>
          </p:cNvPr>
          <p:cNvSpPr>
            <a:spLocks noChangeArrowheads="1"/>
          </p:cNvSpPr>
          <p:nvPr/>
        </p:nvSpPr>
        <p:spPr bwMode="auto">
          <a:xfrm rot="476272">
            <a:off x="5262563" y="4267201"/>
            <a:ext cx="1662112" cy="822325"/>
          </a:xfrm>
          <a:prstGeom prst="rtTriangl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chemeClr val="bg2"/>
                </a:solidFill>
              </a:rPr>
              <a:t>Subject</a:t>
            </a:r>
          </a:p>
        </p:txBody>
      </p:sp>
      <p:sp>
        <p:nvSpPr>
          <p:cNvPr id="27656" name="AutoShape 8">
            <a:extLst>
              <a:ext uri="{FF2B5EF4-FFF2-40B4-BE49-F238E27FC236}">
                <a16:creationId xmlns:a16="http://schemas.microsoft.com/office/drawing/2014/main" id="{5734EE62-D1F5-F642-A8AD-A778C1D78BB1}"/>
              </a:ext>
            </a:extLst>
          </p:cNvPr>
          <p:cNvSpPr>
            <a:spLocks noChangeArrowheads="1"/>
          </p:cNvSpPr>
          <p:nvPr/>
        </p:nvSpPr>
        <p:spPr bwMode="auto">
          <a:xfrm rot="90794">
            <a:off x="9396414" y="5268913"/>
            <a:ext cx="1343025" cy="762000"/>
          </a:xfrm>
          <a:prstGeom prst="rtTriangl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</a:rPr>
              <a:t>predicate</a:t>
            </a:r>
          </a:p>
        </p:txBody>
      </p:sp>
      <p:sp>
        <p:nvSpPr>
          <p:cNvPr id="7176" name="WordArt 9">
            <a:extLst>
              <a:ext uri="{FF2B5EF4-FFF2-40B4-BE49-F238E27FC236}">
                <a16:creationId xmlns:a16="http://schemas.microsoft.com/office/drawing/2014/main" id="{42ECDAAD-0AAC-2A45-8E01-0FAED0EC6B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11500" y="3759201"/>
            <a:ext cx="2190750" cy="1497013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8" lon="19439996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707070"/>
              </a:contourClr>
            </a:sp3d>
          </a:bodyPr>
          <a:lstStyle/>
          <a:p>
            <a:r>
              <a:rPr lang="en-US" sz="6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 panose="020B0806030902050204" pitchFamily="34" charset="0"/>
              </a:rPr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258562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9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utoUpdateAnimBg="0"/>
      <p:bldP spid="27653" grpId="0" animBg="1" autoUpdateAnimBg="0"/>
      <p:bldP spid="27654" grpId="0" animBg="1" autoUpdateAnimBg="0"/>
      <p:bldP spid="27655" grpId="0" animBg="1" autoUpdateAnimBg="0"/>
      <p:bldP spid="27656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7DE17E7-9466-5049-935E-71153773546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19400" y="831850"/>
            <a:ext cx="7772400" cy="1143000"/>
          </a:xfrm>
          <a:effectLst>
            <a:outerShdw dist="107763" dir="8100000" algn="ctr" rotWithShape="0">
              <a:srgbClr val="808080"/>
            </a:outerShdw>
          </a:effec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/>
              <a:t>Every sentence </a:t>
            </a:r>
            <a:r>
              <a:rPr lang="en-US" altLang="en-US">
                <a:solidFill>
                  <a:srgbClr val="FF5050"/>
                </a:solidFill>
              </a:rPr>
              <a:t>must</a:t>
            </a:r>
            <a:r>
              <a:rPr lang="en-US" altLang="en-US"/>
              <a:t> have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171749D-922B-6D4B-BFE0-295EE1211CE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19401" y="3346450"/>
            <a:ext cx="2227263" cy="1752600"/>
          </a:xfrm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76200" cmpd="sng">
                <a:solidFill>
                  <a:srgbClr val="FF505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en-US" altLang="en-US" sz="9600"/>
              <a:t>a</a:t>
            </a:r>
          </a:p>
        </p:txBody>
      </p:sp>
      <p:sp>
        <p:nvSpPr>
          <p:cNvPr id="14342" name="WordArt 6">
            <a:extLst>
              <a:ext uri="{FF2B5EF4-FFF2-40B4-BE49-F238E27FC236}">
                <a16:creationId xmlns:a16="http://schemas.microsoft.com/office/drawing/2014/main" id="{D08E9DE0-4774-E345-A341-58C0AABC48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19700" y="2159000"/>
            <a:ext cx="3181350" cy="30162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4264"/>
              </a:avLst>
            </a:prstTxWarp>
            <a:scene3d>
              <a:camera prst="legacyPerspectiveBottomLeft"/>
              <a:lightRig rig="legacyHarsh3" dir="t"/>
            </a:scene3d>
            <a:sp3d extrusionH="1218930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r>
              <a:rPr lang="en-US" sz="54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VERB</a:t>
            </a:r>
          </a:p>
        </p:txBody>
      </p:sp>
      <p:pic>
        <p:nvPicPr>
          <p:cNvPr id="8197" name="Picture 9" descr="PPLM1161">
            <a:extLst>
              <a:ext uri="{FF2B5EF4-FFF2-40B4-BE49-F238E27FC236}">
                <a16:creationId xmlns:a16="http://schemas.microsoft.com/office/drawing/2014/main" id="{76542AEE-8555-4849-BFA2-79E1C592A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51" y="412751"/>
            <a:ext cx="1751013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80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3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 advAuto="10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4" name="Object 6">
            <a:extLst>
              <a:ext uri="{FF2B5EF4-FFF2-40B4-BE49-F238E27FC236}">
                <a16:creationId xmlns:a16="http://schemas.microsoft.com/office/drawing/2014/main" id="{58F15F64-2AB7-4542-9040-F2BB53FAF0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3200" y="3684588"/>
          <a:ext cx="3384550" cy="147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Clip" r:id="rId6" imgW="27876500" imgH="21018500" progId="MS_ClipArt_Gallery.2">
                  <p:embed/>
                </p:oleObj>
              </mc:Choice>
              <mc:Fallback>
                <p:oleObj name="Clip" r:id="rId6" imgW="27876500" imgH="21018500" progId="MS_ClipArt_Gallery.2">
                  <p:embed/>
                  <p:pic>
                    <p:nvPicPr>
                      <p:cNvPr id="12294" name="Object 6">
                        <a:extLst>
                          <a:ext uri="{FF2B5EF4-FFF2-40B4-BE49-F238E27FC236}">
                            <a16:creationId xmlns:a16="http://schemas.microsoft.com/office/drawing/2014/main" id="{58F15F64-2AB7-4542-9040-F2BB53FAF0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684588"/>
                        <a:ext cx="3384550" cy="1477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05" name="j0073487.wav">
            <a:hlinkClick r:id="" action="ppaction://media"/>
            <a:extLst>
              <a:ext uri="{FF2B5EF4-FFF2-40B4-BE49-F238E27FC236}">
                <a16:creationId xmlns:a16="http://schemas.microsoft.com/office/drawing/2014/main" id="{920077D1-F35A-3D4A-B9D1-1CB876DE3062}"/>
              </a:ext>
            </a:extLst>
          </p:cNvPr>
          <p:cNvPicPr>
            <a:picLocks noRot="1"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8488" y="42052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>
            <a:extLst>
              <a:ext uri="{FF2B5EF4-FFF2-40B4-BE49-F238E27FC236}">
                <a16:creationId xmlns:a16="http://schemas.microsoft.com/office/drawing/2014/main" id="{918C4945-4146-8943-8D26-E754458CDA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419100"/>
            <a:ext cx="7772400" cy="114300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US" altLang="en-US" sz="6600"/>
              <a:t>Kinds of Verbs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F6FD2A15-8AC0-4649-9AD9-E284805CC25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743200" y="2044701"/>
            <a:ext cx="3810000" cy="1325563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US" altLang="en-US"/>
              <a:t>Action verbs express mental or physical </a:t>
            </a:r>
            <a:r>
              <a:rPr lang="en-US" altLang="en-US">
                <a:solidFill>
                  <a:srgbClr val="CC3300"/>
                </a:solidFill>
              </a:rPr>
              <a:t>action</a:t>
            </a:r>
            <a:r>
              <a:rPr lang="en-US" altLang="en-US"/>
              <a:t>.</a:t>
            </a:r>
            <a:endParaRPr lang="en-US" altLang="en-US">
              <a:solidFill>
                <a:srgbClr val="CC3300"/>
              </a:solidFill>
            </a:endParaRPr>
          </a:p>
          <a:p>
            <a:pPr algn="ctr">
              <a:defRPr/>
            </a:pPr>
            <a:endParaRPr lang="en-US" altLang="en-US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0450E4C5-6492-274F-BA34-6D8918801BC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6705600" y="2044701"/>
            <a:ext cx="3810000" cy="2924175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US" altLang="en-US"/>
              <a:t>Linking verbs make a statement by </a:t>
            </a:r>
            <a:r>
              <a:rPr lang="en-US" altLang="en-US">
                <a:solidFill>
                  <a:srgbClr val="CC3300"/>
                </a:solidFill>
              </a:rPr>
              <a:t>connecting</a:t>
            </a:r>
            <a:r>
              <a:rPr lang="en-US" altLang="en-US"/>
              <a:t> the subject  with a word  that describes or explains it.</a:t>
            </a:r>
          </a:p>
        </p:txBody>
      </p:sp>
      <p:sp>
        <p:nvSpPr>
          <p:cNvPr id="12296" name="Text Box 8">
            <a:extLst>
              <a:ext uri="{FF2B5EF4-FFF2-40B4-BE49-F238E27FC236}">
                <a16:creationId xmlns:a16="http://schemas.microsoft.com/office/drawing/2014/main" id="{963F8892-5091-1C4F-9BEE-415B1300D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225" y="5162550"/>
            <a:ext cx="37734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/>
              <a:t>He </a:t>
            </a:r>
            <a:r>
              <a:rPr lang="en-US" altLang="en-US" sz="2800">
                <a:solidFill>
                  <a:srgbClr val="CC3300"/>
                </a:solidFill>
              </a:rPr>
              <a:t>rode</a:t>
            </a:r>
            <a:r>
              <a:rPr lang="en-US" altLang="en-US" sz="2800"/>
              <a:t> the horse to victory.</a:t>
            </a:r>
            <a:endParaRPr lang="en-US" altLang="en-US" sz="4400"/>
          </a:p>
        </p:txBody>
      </p:sp>
      <p:sp>
        <p:nvSpPr>
          <p:cNvPr id="12299" name="Text Box 11">
            <a:extLst>
              <a:ext uri="{FF2B5EF4-FFF2-40B4-BE49-F238E27FC236}">
                <a16:creationId xmlns:a16="http://schemas.microsoft.com/office/drawing/2014/main" id="{1C396B98-0EAA-3243-815A-22F4B9D32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9801" y="5810251"/>
            <a:ext cx="3597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/>
              <a:t>He </a:t>
            </a:r>
            <a:r>
              <a:rPr lang="en-US" altLang="en-US" sz="2800">
                <a:solidFill>
                  <a:srgbClr val="CC3300"/>
                </a:solidFill>
              </a:rPr>
              <a:t>has been</a:t>
            </a:r>
            <a:r>
              <a:rPr lang="en-US" altLang="en-US" sz="2800"/>
              <a:t> sick.</a:t>
            </a:r>
          </a:p>
        </p:txBody>
      </p:sp>
      <p:sp>
        <p:nvSpPr>
          <p:cNvPr id="12306" name="AutoShape 18">
            <a:extLst>
              <a:ext uri="{FF2B5EF4-FFF2-40B4-BE49-F238E27FC236}">
                <a16:creationId xmlns:a16="http://schemas.microsoft.com/office/drawing/2014/main" id="{0CB0BB45-299F-C441-9E15-40C6AA5502F6}"/>
              </a:ext>
            </a:extLst>
          </p:cNvPr>
          <p:cNvSpPr>
            <a:spLocks noChangeArrowheads="1"/>
          </p:cNvSpPr>
          <p:nvPr/>
        </p:nvSpPr>
        <p:spPr bwMode="auto">
          <a:xfrm rot="20896536">
            <a:off x="8007350" y="5289551"/>
            <a:ext cx="1917700" cy="1039813"/>
          </a:xfrm>
          <a:custGeom>
            <a:avLst/>
            <a:gdLst>
              <a:gd name="T0" fmla="*/ 1166867 w 21600"/>
              <a:gd name="T1" fmla="*/ 12372 h 21600"/>
              <a:gd name="T2" fmla="*/ 154925 w 21600"/>
              <a:gd name="T3" fmla="*/ 391230 h 21600"/>
              <a:gd name="T4" fmla="*/ 1114486 w 21600"/>
              <a:gd name="T5" fmla="*/ 140134 h 21600"/>
              <a:gd name="T6" fmla="*/ 2143829 w 21600"/>
              <a:gd name="T7" fmla="*/ 617341 h 21600"/>
              <a:gd name="T8" fmla="*/ 1733565 w 21600"/>
              <a:gd name="T9" fmla="*/ 781256 h 21600"/>
              <a:gd name="T10" fmla="*/ 1431172 w 21600"/>
              <a:gd name="T11" fmla="*/ 55875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789" y="12011"/>
                </a:moveTo>
                <a:cubicBezTo>
                  <a:pt x="18850" y="11610"/>
                  <a:pt x="18881" y="11205"/>
                  <a:pt x="18881" y="10800"/>
                </a:cubicBezTo>
                <a:cubicBezTo>
                  <a:pt x="18881" y="6336"/>
                  <a:pt x="15263" y="2719"/>
                  <a:pt x="10800" y="2719"/>
                </a:cubicBezTo>
                <a:cubicBezTo>
                  <a:pt x="7218" y="2718"/>
                  <a:pt x="4063" y="5077"/>
                  <a:pt x="3049" y="8512"/>
                </a:cubicBezTo>
                <a:lnTo>
                  <a:pt x="441" y="7742"/>
                </a:lnTo>
                <a:cubicBezTo>
                  <a:pt x="1796" y="3151"/>
                  <a:pt x="6012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342"/>
                  <a:pt x="21559" y="11883"/>
                  <a:pt x="21477" y="12419"/>
                </a:cubicBezTo>
                <a:lnTo>
                  <a:pt x="24147" y="12824"/>
                </a:lnTo>
                <a:lnTo>
                  <a:pt x="19526" y="16229"/>
                </a:lnTo>
                <a:lnTo>
                  <a:pt x="16120" y="11607"/>
                </a:lnTo>
                <a:lnTo>
                  <a:pt x="18789" y="12011"/>
                </a:lnTo>
                <a:close/>
              </a:path>
            </a:pathLst>
          </a:cu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307" name="Object 19">
            <a:extLst>
              <a:ext uri="{FF2B5EF4-FFF2-40B4-BE49-F238E27FC236}">
                <a16:creationId xmlns:a16="http://schemas.microsoft.com/office/drawing/2014/main" id="{8C752CAC-6478-AB42-B9C9-E6C1831E8E73}"/>
              </a:ext>
            </a:extLst>
          </p:cNvPr>
          <p:cNvGraphicFramePr>
            <a:graphicFrameLocks noChangeAspect="1"/>
          </p:cNvGraphicFramePr>
          <p:nvPr/>
        </p:nvGraphicFramePr>
        <p:xfrm flipV="1">
          <a:off x="6145214" y="4443413"/>
          <a:ext cx="1862137" cy="177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Clip" r:id="rId9" imgW="22123400" imgH="21018500" progId="MS_ClipArt_Gallery.2">
                  <p:embed/>
                </p:oleObj>
              </mc:Choice>
              <mc:Fallback>
                <p:oleObj name="Clip" r:id="rId9" imgW="22123400" imgH="21018500" progId="MS_ClipArt_Gallery.2">
                  <p:embed/>
                  <p:pic>
                    <p:nvPicPr>
                      <p:cNvPr id="12307" name="Object 19">
                        <a:extLst>
                          <a:ext uri="{FF2B5EF4-FFF2-40B4-BE49-F238E27FC236}">
                            <a16:creationId xmlns:a16="http://schemas.microsoft.com/office/drawing/2014/main" id="{8C752CAC-6478-AB42-B9C9-E6C1831E8E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V="1">
                        <a:off x="6145214" y="4443413"/>
                        <a:ext cx="1862137" cy="177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444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00748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488" fill="hold"/>
                                        <p:tgtEl>
                                          <p:spTgt spid="123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488"/>
                            </p:stCondLst>
                            <p:childTnLst>
                              <p:par>
                                <p:cTn id="19" presetID="23" presetClass="entr" presetSubtype="36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05"/>
                </p:tgtEl>
              </p:cMediaNode>
            </p:audio>
          </p:childTnLst>
        </p:cTn>
      </p:par>
    </p:tnLst>
    <p:bldLst>
      <p:bldP spid="12291" grpId="0" build="p" autoUpdateAnimBg="0"/>
      <p:bldP spid="12292" grpId="0" build="p" autoUpdateAnimBg="0"/>
      <p:bldP spid="12296" grpId="0" autoUpdateAnimBg="0"/>
      <p:bldP spid="1229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>
            <a:extLst>
              <a:ext uri="{FF2B5EF4-FFF2-40B4-BE49-F238E27FC236}">
                <a16:creationId xmlns:a16="http://schemas.microsoft.com/office/drawing/2014/main" id="{C17D9A4C-2903-3841-9DAB-63E3E4A170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48100" y="0"/>
            <a:ext cx="5562600" cy="1752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107763" dir="8100000" algn="ctr" rotWithShape="0">
                    <a:srgbClr val="868686"/>
                  </a:outerShdw>
                </a:effectLst>
                <a:latin typeface="Impact" panose="020B0806030902050204" pitchFamily="34" charset="0"/>
              </a:rPr>
              <a:t>The Pronoun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3B4E162-2C5E-AC48-88D0-6E9579958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133600"/>
            <a:ext cx="7924800" cy="838200"/>
          </a:xfrm>
          <a:prstGeom prst="rect">
            <a:avLst/>
          </a:prstGeom>
          <a:solidFill>
            <a:srgbClr val="996633"/>
          </a:solidFill>
          <a:ln>
            <a:noFill/>
          </a:ln>
          <a:effectLst>
            <a:outerShdw dist="107763" dir="135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>
                <a:solidFill>
                  <a:srgbClr val="2F0303"/>
                </a:solidFill>
              </a:rPr>
              <a:t>The pronoun is a word used in place of one or more nouns.</a:t>
            </a:r>
          </a:p>
          <a:p>
            <a:r>
              <a:rPr lang="en-US" altLang="en-US" sz="2400" b="1">
                <a:solidFill>
                  <a:srgbClr val="2F0303"/>
                </a:solidFill>
              </a:rPr>
              <a:t>It may </a:t>
            </a:r>
            <a:r>
              <a:rPr lang="en-US" altLang="en-US" sz="2400" b="1" i="1">
                <a:solidFill>
                  <a:srgbClr val="000000"/>
                </a:solidFill>
              </a:rPr>
              <a:t>stand for</a:t>
            </a:r>
            <a:r>
              <a:rPr lang="en-US" altLang="en-US" sz="2400" b="1">
                <a:solidFill>
                  <a:srgbClr val="2F0303"/>
                </a:solidFill>
              </a:rPr>
              <a:t> a person, place, thing, or idea.</a:t>
            </a:r>
          </a:p>
        </p:txBody>
      </p:sp>
      <p:sp>
        <p:nvSpPr>
          <p:cNvPr id="28676" name="AutoShape 4">
            <a:extLst>
              <a:ext uri="{FF2B5EF4-FFF2-40B4-BE49-F238E27FC236}">
                <a16:creationId xmlns:a16="http://schemas.microsoft.com/office/drawing/2014/main" id="{70F8DE8F-6BE7-6B40-A41E-5D7D63A59076}"/>
              </a:ext>
            </a:extLst>
          </p:cNvPr>
          <p:cNvSpPr>
            <a:spLocks noChangeArrowheads="1"/>
          </p:cNvSpPr>
          <p:nvPr/>
        </p:nvSpPr>
        <p:spPr bwMode="auto">
          <a:xfrm rot="20338614">
            <a:off x="2800350" y="3216276"/>
            <a:ext cx="1728788" cy="3400425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20099998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b="1" i="1">
                <a:solidFill>
                  <a:srgbClr val="000099"/>
                </a:solidFill>
              </a:rPr>
              <a:t>Personal Pronouns</a:t>
            </a:r>
            <a:endParaRPr lang="en-US" altLang="en-US" sz="1800" b="1">
              <a:solidFill>
                <a:srgbClr val="000099"/>
              </a:solidFill>
            </a:endParaRPr>
          </a:p>
          <a:p>
            <a:r>
              <a:rPr lang="en-US" altLang="en-US" sz="1600" b="1">
                <a:solidFill>
                  <a:srgbClr val="2F0303"/>
                </a:solidFill>
              </a:rPr>
              <a:t>I, me, mine</a:t>
            </a:r>
          </a:p>
          <a:p>
            <a:r>
              <a:rPr lang="en-US" altLang="en-US" sz="1400" b="1">
                <a:solidFill>
                  <a:srgbClr val="2F0303"/>
                </a:solidFill>
              </a:rPr>
              <a:t>you, your, yours</a:t>
            </a:r>
          </a:p>
          <a:p>
            <a:r>
              <a:rPr lang="en-US" altLang="en-US" sz="1400" b="1">
                <a:solidFill>
                  <a:srgbClr val="2F0303"/>
                </a:solidFill>
              </a:rPr>
              <a:t>she, her, hers,</a:t>
            </a:r>
          </a:p>
          <a:p>
            <a:r>
              <a:rPr lang="en-US" altLang="en-US" sz="1400" b="1">
                <a:solidFill>
                  <a:srgbClr val="2F0303"/>
                </a:solidFill>
              </a:rPr>
              <a:t>it, its</a:t>
            </a:r>
          </a:p>
          <a:p>
            <a:r>
              <a:rPr lang="en-US" altLang="en-US" sz="1400" b="1">
                <a:solidFill>
                  <a:srgbClr val="2F0303"/>
                </a:solidFill>
              </a:rPr>
              <a:t>we,us, our, ours</a:t>
            </a:r>
          </a:p>
          <a:p>
            <a:r>
              <a:rPr lang="en-US" altLang="en-US" sz="1400" b="1">
                <a:solidFill>
                  <a:srgbClr val="2F0303"/>
                </a:solidFill>
              </a:rPr>
              <a:t>they, them, their, </a:t>
            </a:r>
          </a:p>
          <a:p>
            <a:r>
              <a:rPr lang="en-US" altLang="en-US" sz="1400" b="1">
                <a:solidFill>
                  <a:srgbClr val="2F0303"/>
                </a:solidFill>
              </a:rPr>
              <a:t>theirs</a:t>
            </a:r>
          </a:p>
          <a:p>
            <a:r>
              <a:rPr lang="en-US" altLang="en-US" sz="1400" b="1">
                <a:solidFill>
                  <a:srgbClr val="2F0303"/>
                </a:solidFill>
              </a:rPr>
              <a:t>myself</a:t>
            </a:r>
          </a:p>
          <a:p>
            <a:r>
              <a:rPr lang="en-US" altLang="en-US" sz="1400" b="1">
                <a:solidFill>
                  <a:srgbClr val="2F0303"/>
                </a:solidFill>
              </a:rPr>
              <a:t>yourself</a:t>
            </a:r>
            <a:endParaRPr lang="en-US" altLang="en-US" sz="2000" b="1"/>
          </a:p>
        </p:txBody>
      </p:sp>
      <p:sp>
        <p:nvSpPr>
          <p:cNvPr id="28677" name="AutoShape 5">
            <a:extLst>
              <a:ext uri="{FF2B5EF4-FFF2-40B4-BE49-F238E27FC236}">
                <a16:creationId xmlns:a16="http://schemas.microsoft.com/office/drawing/2014/main" id="{A4F05C8A-9748-6C4E-A40F-6ED97F673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048000"/>
            <a:ext cx="2819400" cy="2286000"/>
          </a:xfrm>
          <a:prstGeom prst="flowChartPreparation">
            <a:avLst/>
          </a:prstGeom>
          <a:solidFill>
            <a:srgbClr val="66FFCC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66FFCC"/>
            </a:extrusionClr>
            <a:contourClr>
              <a:srgbClr val="66FFCC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b="1" i="1">
                <a:solidFill>
                  <a:srgbClr val="000099"/>
                </a:solidFill>
              </a:rPr>
              <a:t>Indefinite Pronouns</a:t>
            </a:r>
            <a:endParaRPr lang="en-US" altLang="en-US" sz="1800">
              <a:solidFill>
                <a:srgbClr val="2F0303"/>
              </a:solidFill>
            </a:endParaRPr>
          </a:p>
          <a:p>
            <a:r>
              <a:rPr lang="en-US" altLang="en-US" sz="1600" b="1">
                <a:solidFill>
                  <a:srgbClr val="2F0303"/>
                </a:solidFill>
              </a:rPr>
              <a:t>anybody</a:t>
            </a:r>
          </a:p>
          <a:p>
            <a:r>
              <a:rPr lang="en-US" altLang="en-US" sz="1600" b="1">
                <a:solidFill>
                  <a:srgbClr val="2F0303"/>
                </a:solidFill>
              </a:rPr>
              <a:t>each</a:t>
            </a:r>
          </a:p>
          <a:p>
            <a:r>
              <a:rPr lang="en-US" altLang="en-US" sz="1600" b="1">
                <a:solidFill>
                  <a:srgbClr val="2F0303"/>
                </a:solidFill>
              </a:rPr>
              <a:t>either</a:t>
            </a:r>
          </a:p>
          <a:p>
            <a:r>
              <a:rPr lang="en-US" altLang="en-US" sz="1600" b="1">
                <a:solidFill>
                  <a:srgbClr val="2F0303"/>
                </a:solidFill>
              </a:rPr>
              <a:t>none</a:t>
            </a:r>
          </a:p>
          <a:p>
            <a:r>
              <a:rPr lang="en-US" altLang="en-US" sz="1600" b="1">
                <a:solidFill>
                  <a:srgbClr val="2F0303"/>
                </a:solidFill>
              </a:rPr>
              <a:t>someone, one, etc.</a:t>
            </a:r>
            <a:endParaRPr lang="en-US" altLang="en-US" sz="2400">
              <a:solidFill>
                <a:srgbClr val="2F0303"/>
              </a:solidFill>
            </a:endParaRPr>
          </a:p>
        </p:txBody>
      </p:sp>
      <p:sp>
        <p:nvSpPr>
          <p:cNvPr id="28678" name="AutoShape 6">
            <a:extLst>
              <a:ext uri="{FF2B5EF4-FFF2-40B4-BE49-F238E27FC236}">
                <a16:creationId xmlns:a16="http://schemas.microsoft.com/office/drawing/2014/main" id="{737A8B48-ECE7-8742-BAF3-8B3CA689D1FE}"/>
              </a:ext>
            </a:extLst>
          </p:cNvPr>
          <p:cNvSpPr>
            <a:spLocks noChangeArrowheads="1"/>
          </p:cNvSpPr>
          <p:nvPr/>
        </p:nvSpPr>
        <p:spPr bwMode="auto">
          <a:xfrm rot="634867">
            <a:off x="6324600" y="4800600"/>
            <a:ext cx="3733800" cy="1816100"/>
          </a:xfrm>
          <a:prstGeom prst="flowChartAlternateProcess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EAEAEA"/>
            </a:extrusionClr>
            <a:contourClr>
              <a:srgbClr val="EAEAEA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1" i="1">
                <a:solidFill>
                  <a:srgbClr val="000099"/>
                </a:solidFill>
              </a:rPr>
              <a:t>Interrogative Pronouns</a:t>
            </a:r>
            <a:endParaRPr lang="en-US" altLang="en-US" sz="1600" b="1"/>
          </a:p>
          <a:p>
            <a:r>
              <a:rPr lang="en-US" altLang="en-US" sz="1600" b="1">
                <a:solidFill>
                  <a:srgbClr val="2F0303"/>
                </a:solidFill>
              </a:rPr>
              <a:t>who</a:t>
            </a:r>
          </a:p>
          <a:p>
            <a:r>
              <a:rPr lang="en-US" altLang="en-US" sz="1600" b="1">
                <a:solidFill>
                  <a:srgbClr val="2F0303"/>
                </a:solidFill>
              </a:rPr>
              <a:t>whom</a:t>
            </a:r>
          </a:p>
          <a:p>
            <a:r>
              <a:rPr lang="en-US" altLang="en-US" sz="1600" b="1">
                <a:solidFill>
                  <a:srgbClr val="2F0303"/>
                </a:solidFill>
              </a:rPr>
              <a:t>what</a:t>
            </a:r>
          </a:p>
          <a:p>
            <a:r>
              <a:rPr lang="en-US" altLang="en-US" sz="1600" b="1">
                <a:solidFill>
                  <a:srgbClr val="2F0303"/>
                </a:solidFill>
              </a:rPr>
              <a:t>which</a:t>
            </a:r>
          </a:p>
          <a:p>
            <a:r>
              <a:rPr lang="en-US" altLang="en-US" sz="1600" b="1">
                <a:solidFill>
                  <a:srgbClr val="2F0303"/>
                </a:solidFill>
              </a:rPr>
              <a:t>whose</a:t>
            </a:r>
            <a:endParaRPr lang="en-US" altLang="en-US" sz="2000" b="1">
              <a:solidFill>
                <a:srgbClr val="2F0303"/>
              </a:solidFill>
            </a:endParaRPr>
          </a:p>
        </p:txBody>
      </p:sp>
      <p:sp>
        <p:nvSpPr>
          <p:cNvPr id="28679" name="AutoShape 7">
            <a:extLst>
              <a:ext uri="{FF2B5EF4-FFF2-40B4-BE49-F238E27FC236}">
                <a16:creationId xmlns:a16="http://schemas.microsoft.com/office/drawing/2014/main" id="{2FCDFDEF-A853-E542-81C5-231C4DBC2E1C}"/>
              </a:ext>
            </a:extLst>
          </p:cNvPr>
          <p:cNvSpPr>
            <a:spLocks noChangeArrowheads="1"/>
          </p:cNvSpPr>
          <p:nvPr/>
        </p:nvSpPr>
        <p:spPr bwMode="auto">
          <a:xfrm rot="4939">
            <a:off x="7008813" y="3048000"/>
            <a:ext cx="3276600" cy="1905000"/>
          </a:xfrm>
          <a:prstGeom prst="hexagon">
            <a:avLst>
              <a:gd name="adj" fmla="val 43000"/>
              <a:gd name="vf" fmla="val 115470"/>
            </a:avLst>
          </a:prstGeom>
          <a:solidFill>
            <a:srgbClr val="FF66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6600"/>
            </a:extrusionClr>
            <a:contourClr>
              <a:srgbClr val="FF66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400"/>
          </a:p>
          <a:p>
            <a:r>
              <a:rPr lang="en-US" altLang="en-US" sz="2000" b="1" i="1">
                <a:solidFill>
                  <a:srgbClr val="000099"/>
                </a:solidFill>
              </a:rPr>
              <a:t>Demonstrative Pronouns</a:t>
            </a:r>
            <a:endParaRPr lang="en-US" altLang="en-US" sz="2000"/>
          </a:p>
          <a:p>
            <a:r>
              <a:rPr lang="en-US" altLang="en-US" sz="2000">
                <a:solidFill>
                  <a:srgbClr val="2F0303"/>
                </a:solidFill>
              </a:rPr>
              <a:t>this</a:t>
            </a:r>
          </a:p>
          <a:p>
            <a:r>
              <a:rPr lang="en-US" altLang="en-US" sz="2000">
                <a:solidFill>
                  <a:srgbClr val="2F0303"/>
                </a:solidFill>
              </a:rPr>
              <a:t>that</a:t>
            </a:r>
          </a:p>
          <a:p>
            <a:r>
              <a:rPr lang="en-US" altLang="en-US" sz="2000">
                <a:solidFill>
                  <a:srgbClr val="2F0303"/>
                </a:solidFill>
              </a:rPr>
              <a:t>these</a:t>
            </a:r>
          </a:p>
          <a:p>
            <a:r>
              <a:rPr lang="en-US" altLang="en-US" sz="2000">
                <a:solidFill>
                  <a:srgbClr val="2F0303"/>
                </a:solidFill>
              </a:rPr>
              <a:t>those</a:t>
            </a:r>
            <a:endParaRPr lang="en-US" altLang="en-US" sz="2400">
              <a:solidFill>
                <a:srgbClr val="2F03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06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 autoUpdateAnimBg="0"/>
      <p:bldP spid="28676" grpId="0" animBg="1" autoUpdateAnimBg="0"/>
      <p:bldP spid="28677" grpId="0" animBg="1" autoUpdateAnimBg="0"/>
      <p:bldP spid="28678" grpId="0" animBg="1" autoUpdateAnimBg="0"/>
      <p:bldP spid="28679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WordArt 8">
            <a:extLst>
              <a:ext uri="{FF2B5EF4-FFF2-40B4-BE49-F238E27FC236}">
                <a16:creationId xmlns:a16="http://schemas.microsoft.com/office/drawing/2014/main" id="{C0A5BE9F-B428-2248-A88A-E66712D456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43201" y="228600"/>
            <a:ext cx="7459663" cy="1270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8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DCEBF5"/>
              </a:contour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 panose="020B0604020202020204" pitchFamily="34" charset="0"/>
                <a:cs typeface="Arial Black" panose="020B0604020202020204" pitchFamily="34" charset="0"/>
              </a:rPr>
              <a:t>The Adjective</a:t>
            </a:r>
          </a:p>
        </p:txBody>
      </p:sp>
      <p:sp>
        <p:nvSpPr>
          <p:cNvPr id="15371" name="Rectangle 11">
            <a:extLst>
              <a:ext uri="{FF2B5EF4-FFF2-40B4-BE49-F238E27FC236}">
                <a16:creationId xmlns:a16="http://schemas.microsoft.com/office/drawing/2014/main" id="{04ADE990-AC79-BE4D-BE07-E53225658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044700"/>
            <a:ext cx="3810000" cy="1041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/>
              <a:t>Modifies or describes a</a:t>
            </a:r>
          </a:p>
          <a:p>
            <a:r>
              <a:rPr lang="en-US" altLang="en-US" sz="2400"/>
              <a:t> noun or pronoun</a:t>
            </a:r>
            <a:r>
              <a:rPr lang="en-US" altLang="en-US" sz="1800"/>
              <a:t>.</a:t>
            </a:r>
          </a:p>
        </p:txBody>
      </p:sp>
      <p:sp>
        <p:nvSpPr>
          <p:cNvPr id="15373" name="Rectangle 13">
            <a:extLst>
              <a:ext uri="{FF2B5EF4-FFF2-40B4-BE49-F238E27FC236}">
                <a16:creationId xmlns:a16="http://schemas.microsoft.com/office/drawing/2014/main" id="{BC898972-5AF7-9A4C-A10D-D22EB8CDE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021138"/>
            <a:ext cx="3810000" cy="1128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bg2"/>
                </a:solidFill>
              </a:rPr>
              <a:t>Is that a </a:t>
            </a:r>
            <a:r>
              <a:rPr lang="en-US" altLang="en-US" sz="2800" u="sng">
                <a:solidFill>
                  <a:srgbClr val="9D2F5C"/>
                </a:solidFill>
              </a:rPr>
              <a:t>wool</a:t>
            </a:r>
            <a:r>
              <a:rPr lang="en-US" altLang="en-US" sz="2800">
                <a:solidFill>
                  <a:srgbClr val="9D2F5C"/>
                </a:solidFill>
              </a:rPr>
              <a:t> </a:t>
            </a:r>
            <a:r>
              <a:rPr lang="en-US" altLang="en-US" sz="2800">
                <a:solidFill>
                  <a:schemeClr val="bg2"/>
                </a:solidFill>
              </a:rPr>
              <a:t>sweater?</a:t>
            </a:r>
          </a:p>
        </p:txBody>
      </p:sp>
      <p:sp>
        <p:nvSpPr>
          <p:cNvPr id="15375" name="Rectangle 15">
            <a:extLst>
              <a:ext uri="{FF2B5EF4-FFF2-40B4-BE49-F238E27FC236}">
                <a16:creationId xmlns:a16="http://schemas.microsoft.com/office/drawing/2014/main" id="{5D404863-93F9-5B47-8989-D76F24A49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149850"/>
            <a:ext cx="3810000" cy="1009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chemeClr val="bg2"/>
                </a:solidFill>
              </a:rPr>
              <a:t>Just give me </a:t>
            </a:r>
            <a:r>
              <a:rPr lang="en-US" altLang="en-US" sz="2800" u="sng">
                <a:solidFill>
                  <a:srgbClr val="9D2F5C"/>
                </a:solidFill>
              </a:rPr>
              <a:t>five</a:t>
            </a:r>
            <a:r>
              <a:rPr lang="en-US" altLang="en-US" sz="2800">
                <a:solidFill>
                  <a:srgbClr val="9D2F5C"/>
                </a:solidFill>
              </a:rPr>
              <a:t> </a:t>
            </a:r>
            <a:r>
              <a:rPr lang="en-US" altLang="en-US" sz="2800">
                <a:solidFill>
                  <a:schemeClr val="bg2"/>
                </a:solidFill>
              </a:rPr>
              <a:t>minutes.</a:t>
            </a:r>
            <a:endParaRPr lang="en-US" altLang="en-US" sz="2400">
              <a:solidFill>
                <a:schemeClr val="bg2"/>
              </a:solidFill>
            </a:endParaRPr>
          </a:p>
        </p:txBody>
      </p:sp>
      <p:sp>
        <p:nvSpPr>
          <p:cNvPr id="15377" name="Rectangle 17">
            <a:extLst>
              <a:ext uri="{FF2B5EF4-FFF2-40B4-BE49-F238E27FC236}">
                <a16:creationId xmlns:a16="http://schemas.microsoft.com/office/drawing/2014/main" id="{C50B96DD-8B5B-1740-B00A-B286A84AA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086100"/>
            <a:ext cx="3810000" cy="935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chemeClr val="bg2"/>
                </a:solidFill>
              </a:rPr>
              <a:t>Did you lose your </a:t>
            </a:r>
            <a:r>
              <a:rPr lang="en-US" altLang="en-US" sz="2800" u="sng">
                <a:solidFill>
                  <a:srgbClr val="9D2F5C"/>
                </a:solidFill>
              </a:rPr>
              <a:t>address</a:t>
            </a:r>
            <a:endParaRPr lang="en-US" altLang="en-US" sz="2800">
              <a:solidFill>
                <a:schemeClr val="bg2"/>
              </a:solidFill>
            </a:endParaRPr>
          </a:p>
          <a:p>
            <a:r>
              <a:rPr lang="en-US" altLang="en-US" sz="2800">
                <a:solidFill>
                  <a:schemeClr val="bg2"/>
                </a:solidFill>
              </a:rPr>
              <a:t>book?</a:t>
            </a:r>
          </a:p>
        </p:txBody>
      </p:sp>
      <p:sp>
        <p:nvSpPr>
          <p:cNvPr id="15378" name="Rectangle 18">
            <a:extLst>
              <a:ext uri="{FF2B5EF4-FFF2-40B4-BE49-F238E27FC236}">
                <a16:creationId xmlns:a16="http://schemas.microsoft.com/office/drawing/2014/main" id="{15FD196E-4214-8643-855C-E64D37DCA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044700"/>
            <a:ext cx="3810000" cy="1041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/>
              <a:t>Answers  these questions:</a:t>
            </a:r>
          </a:p>
        </p:txBody>
      </p:sp>
      <p:sp>
        <p:nvSpPr>
          <p:cNvPr id="11272" name="Rectangle 19">
            <a:extLst>
              <a:ext uri="{FF2B5EF4-FFF2-40B4-BE49-F238E27FC236}">
                <a16:creationId xmlns:a16="http://schemas.microsoft.com/office/drawing/2014/main" id="{EB218686-E8FA-A142-96ED-51F51C885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086100"/>
            <a:ext cx="3810000" cy="935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73" name="Rectangle 21">
            <a:extLst>
              <a:ext uri="{FF2B5EF4-FFF2-40B4-BE49-F238E27FC236}">
                <a16:creationId xmlns:a16="http://schemas.microsoft.com/office/drawing/2014/main" id="{641DAE5E-449C-9741-9CF7-5345C0994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4021138"/>
            <a:ext cx="3810000" cy="1128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5382" name="WordArt 22">
            <a:extLst>
              <a:ext uri="{FF2B5EF4-FFF2-40B4-BE49-F238E27FC236}">
                <a16:creationId xmlns:a16="http://schemas.microsoft.com/office/drawing/2014/main" id="{70AF0A90-45CA-964F-B31A-425AED68B8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229475" y="4157663"/>
            <a:ext cx="2762250" cy="855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What kind?</a:t>
            </a:r>
          </a:p>
        </p:txBody>
      </p:sp>
      <p:sp>
        <p:nvSpPr>
          <p:cNvPr id="15383" name="WordArt 23">
            <a:extLst>
              <a:ext uri="{FF2B5EF4-FFF2-40B4-BE49-F238E27FC236}">
                <a16:creationId xmlns:a16="http://schemas.microsoft.com/office/drawing/2014/main" id="{0CAB04CE-07CD-014F-8411-802352995C2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16801" y="3209925"/>
            <a:ext cx="2170113" cy="687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Which?</a:t>
            </a:r>
          </a:p>
        </p:txBody>
      </p:sp>
      <p:sp>
        <p:nvSpPr>
          <p:cNvPr id="15384" name="WordArt 24">
            <a:extLst>
              <a:ext uri="{FF2B5EF4-FFF2-40B4-BE49-F238E27FC236}">
                <a16:creationId xmlns:a16="http://schemas.microsoft.com/office/drawing/2014/main" id="{4BEC1E0D-964C-534F-BBCA-47229824A2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53225" y="5149850"/>
            <a:ext cx="3716338" cy="1009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How many?</a:t>
            </a:r>
          </a:p>
        </p:txBody>
      </p:sp>
      <p:pic>
        <p:nvPicPr>
          <p:cNvPr id="15389" name="Picture 29" descr="AMCONFUS">
            <a:extLst>
              <a:ext uri="{FF2B5EF4-FFF2-40B4-BE49-F238E27FC236}">
                <a16:creationId xmlns:a16="http://schemas.microsoft.com/office/drawing/2014/main" id="{80688A09-F1AA-474E-869D-724B1470F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3600" y="3333750"/>
            <a:ext cx="11001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22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 animBg="1" autoUpdateAnimBg="0"/>
      <p:bldP spid="15373" grpId="0" animBg="1" autoUpdateAnimBg="0"/>
      <p:bldP spid="15375" grpId="0" animBg="1" autoUpdateAnimBg="0"/>
      <p:bldP spid="15377" grpId="0" animBg="1" autoUpdateAnimBg="0"/>
      <p:bldP spid="15378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WordArt 4">
            <a:extLst>
              <a:ext uri="{FF2B5EF4-FFF2-40B4-BE49-F238E27FC236}">
                <a16:creationId xmlns:a16="http://schemas.microsoft.com/office/drawing/2014/main" id="{6055C63B-698D-D847-A4A3-12ABE9440D4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70175" y="369888"/>
            <a:ext cx="7639050" cy="1200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07763" dir="13500000" algn="ctr" rotWithShape="0">
                    <a:srgbClr val="868686"/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The Adverb</a:t>
            </a:r>
          </a:p>
        </p:txBody>
      </p:sp>
      <p:sp>
        <p:nvSpPr>
          <p:cNvPr id="18437" name="Oval 5">
            <a:extLst>
              <a:ext uri="{FF2B5EF4-FFF2-40B4-BE49-F238E27FC236}">
                <a16:creationId xmlns:a16="http://schemas.microsoft.com/office/drawing/2014/main" id="{0F7F6A8D-7100-D745-84F2-7322F0AA1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9189" y="1922464"/>
            <a:ext cx="3862387" cy="18002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/>
              <a:t>Modifies or describes</a:t>
            </a:r>
          </a:p>
          <a:p>
            <a:r>
              <a:rPr lang="en-US" altLang="en-US" sz="2800"/>
              <a:t>a verb, an adjective,</a:t>
            </a:r>
          </a:p>
          <a:p>
            <a:r>
              <a:rPr lang="en-US" altLang="en-US" sz="2800"/>
              <a:t>or another adverb.</a:t>
            </a:r>
          </a:p>
        </p:txBody>
      </p:sp>
      <p:sp>
        <p:nvSpPr>
          <p:cNvPr id="18438" name="Oval 6">
            <a:extLst>
              <a:ext uri="{FF2B5EF4-FFF2-40B4-BE49-F238E27FC236}">
                <a16:creationId xmlns:a16="http://schemas.microsoft.com/office/drawing/2014/main" id="{677F7CDB-806B-9A4C-BC10-78E6BF1EE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7825" y="1922464"/>
            <a:ext cx="3722688" cy="18002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/>
              <a:t>Answers the questions:</a:t>
            </a:r>
          </a:p>
        </p:txBody>
      </p:sp>
      <p:sp>
        <p:nvSpPr>
          <p:cNvPr id="18439" name="AutoShape 7">
            <a:extLst>
              <a:ext uri="{FF2B5EF4-FFF2-40B4-BE49-F238E27FC236}">
                <a16:creationId xmlns:a16="http://schemas.microsoft.com/office/drawing/2014/main" id="{75418B8B-0588-E240-BC01-B66D9CDD02E1}"/>
              </a:ext>
            </a:extLst>
          </p:cNvPr>
          <p:cNvSpPr>
            <a:spLocks noChangeArrowheads="1"/>
          </p:cNvSpPr>
          <p:nvPr/>
        </p:nvSpPr>
        <p:spPr bwMode="auto">
          <a:xfrm rot="21294258">
            <a:off x="6678613" y="3073400"/>
            <a:ext cx="2811462" cy="1403350"/>
          </a:xfrm>
          <a:prstGeom prst="wedgeEllipseCallout">
            <a:avLst>
              <a:gd name="adj1" fmla="val -92028"/>
              <a:gd name="adj2" fmla="val 496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/>
              <a:t>How?</a:t>
            </a:r>
            <a:endParaRPr lang="en-US" altLang="en-US" sz="2800"/>
          </a:p>
        </p:txBody>
      </p:sp>
      <p:sp>
        <p:nvSpPr>
          <p:cNvPr id="18440" name="Oval 8">
            <a:extLst>
              <a:ext uri="{FF2B5EF4-FFF2-40B4-BE49-F238E27FC236}">
                <a16:creationId xmlns:a16="http://schemas.microsoft.com/office/drawing/2014/main" id="{33459D5A-B25E-774F-AFF0-0FB9D3F9F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5289" y="3722688"/>
            <a:ext cx="2784475" cy="7159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/>
              <a:t>He ran </a:t>
            </a:r>
            <a:r>
              <a:rPr lang="en-US" altLang="en-US" sz="2800" u="sng"/>
              <a:t>quickly.</a:t>
            </a:r>
          </a:p>
        </p:txBody>
      </p:sp>
      <p:sp>
        <p:nvSpPr>
          <p:cNvPr id="18441" name="Oval 9">
            <a:extLst>
              <a:ext uri="{FF2B5EF4-FFF2-40B4-BE49-F238E27FC236}">
                <a16:creationId xmlns:a16="http://schemas.microsoft.com/office/drawing/2014/main" id="{1502B49C-AB8A-0E47-9031-8DD9340CB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5289" y="4438650"/>
            <a:ext cx="2998787" cy="6413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/>
              <a:t>She left </a:t>
            </a:r>
            <a:r>
              <a:rPr lang="en-US" altLang="en-US" sz="2800" u="sng"/>
              <a:t>yesterday.</a:t>
            </a:r>
          </a:p>
        </p:txBody>
      </p:sp>
      <p:sp>
        <p:nvSpPr>
          <p:cNvPr id="18442" name="AutoShape 10">
            <a:extLst>
              <a:ext uri="{FF2B5EF4-FFF2-40B4-BE49-F238E27FC236}">
                <a16:creationId xmlns:a16="http://schemas.microsoft.com/office/drawing/2014/main" id="{418ACA94-8802-0C42-A80F-98DB97D43FD8}"/>
              </a:ext>
            </a:extLst>
          </p:cNvPr>
          <p:cNvSpPr>
            <a:spLocks noChangeArrowheads="1"/>
          </p:cNvSpPr>
          <p:nvPr/>
        </p:nvSpPr>
        <p:spPr bwMode="auto">
          <a:xfrm rot="564376">
            <a:off x="5884864" y="4110038"/>
            <a:ext cx="3570287" cy="969962"/>
          </a:xfrm>
          <a:prstGeom prst="wedgeEllipseCallout">
            <a:avLst>
              <a:gd name="adj1" fmla="val -47866"/>
              <a:gd name="adj2" fmla="val 458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/>
              <a:t>When?</a:t>
            </a:r>
          </a:p>
        </p:txBody>
      </p:sp>
      <p:sp>
        <p:nvSpPr>
          <p:cNvPr id="18443" name="Oval 11">
            <a:extLst>
              <a:ext uri="{FF2B5EF4-FFF2-40B4-BE49-F238E27FC236}">
                <a16:creationId xmlns:a16="http://schemas.microsoft.com/office/drawing/2014/main" id="{4512C43D-1FE4-F347-94FA-8305FC5FC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5080001"/>
            <a:ext cx="2698750" cy="7461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/>
              <a:t>We went </a:t>
            </a:r>
            <a:r>
              <a:rPr lang="en-US" altLang="en-US" sz="2800" u="sng"/>
              <a:t>there.</a:t>
            </a:r>
            <a:endParaRPr lang="en-US" altLang="en-US" sz="2800"/>
          </a:p>
        </p:txBody>
      </p:sp>
      <p:sp>
        <p:nvSpPr>
          <p:cNvPr id="18444" name="AutoShape 12">
            <a:extLst>
              <a:ext uri="{FF2B5EF4-FFF2-40B4-BE49-F238E27FC236}">
                <a16:creationId xmlns:a16="http://schemas.microsoft.com/office/drawing/2014/main" id="{5EDD9CAC-109C-264E-A5CB-EA3011FF9467}"/>
              </a:ext>
            </a:extLst>
          </p:cNvPr>
          <p:cNvSpPr>
            <a:spLocks noChangeArrowheads="1"/>
          </p:cNvSpPr>
          <p:nvPr/>
        </p:nvSpPr>
        <p:spPr bwMode="auto">
          <a:xfrm rot="21155760">
            <a:off x="5368926" y="5080001"/>
            <a:ext cx="3160713" cy="746125"/>
          </a:xfrm>
          <a:prstGeom prst="wedgeEllipseCallout">
            <a:avLst>
              <a:gd name="adj1" fmla="val -53491"/>
              <a:gd name="adj2" fmla="val -1642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/>
              <a:t>Where?</a:t>
            </a:r>
          </a:p>
        </p:txBody>
      </p:sp>
      <p:sp>
        <p:nvSpPr>
          <p:cNvPr id="18445" name="Oval 13">
            <a:extLst>
              <a:ext uri="{FF2B5EF4-FFF2-40B4-BE49-F238E27FC236}">
                <a16:creationId xmlns:a16="http://schemas.microsoft.com/office/drawing/2014/main" id="{105F47B1-DAAE-FA43-9A0C-5A2772747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9189" y="5826126"/>
            <a:ext cx="3862387" cy="1031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/>
              <a:t>It was </a:t>
            </a:r>
            <a:r>
              <a:rPr lang="en-US" altLang="en-US" sz="2800" u="sng"/>
              <a:t>too</a:t>
            </a:r>
            <a:r>
              <a:rPr lang="en-US" altLang="en-US" sz="2800"/>
              <a:t> hot!</a:t>
            </a:r>
          </a:p>
        </p:txBody>
      </p:sp>
      <p:sp>
        <p:nvSpPr>
          <p:cNvPr id="18446" name="AutoShape 14">
            <a:extLst>
              <a:ext uri="{FF2B5EF4-FFF2-40B4-BE49-F238E27FC236}">
                <a16:creationId xmlns:a16="http://schemas.microsoft.com/office/drawing/2014/main" id="{857D63EF-D031-6949-8807-8D6EDFDA6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576" y="5826126"/>
            <a:ext cx="4416425" cy="1031875"/>
          </a:xfrm>
          <a:prstGeom prst="wedgeEllipseCallout">
            <a:avLst>
              <a:gd name="adj1" fmla="val -65421"/>
              <a:gd name="adj2" fmla="val 2384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/>
              <a:t>To what degree or  how much?</a:t>
            </a:r>
          </a:p>
        </p:txBody>
      </p:sp>
      <p:graphicFrame>
        <p:nvGraphicFramePr>
          <p:cNvPr id="18447" name="Object 15">
            <a:extLst>
              <a:ext uri="{FF2B5EF4-FFF2-40B4-BE49-F238E27FC236}">
                <a16:creationId xmlns:a16="http://schemas.microsoft.com/office/drawing/2014/main" id="{75DC683A-5226-B648-8747-E8BDBF5470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55101" y="3324225"/>
          <a:ext cx="1395413" cy="250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Clip" r:id="rId4" imgW="12382500" imgH="33477200" progId="MS_ClipArt_Gallery.2">
                  <p:embed/>
                </p:oleObj>
              </mc:Choice>
              <mc:Fallback>
                <p:oleObj name="Clip" r:id="rId4" imgW="12382500" imgH="33477200" progId="MS_ClipArt_Gallery.2">
                  <p:embed/>
                  <p:pic>
                    <p:nvPicPr>
                      <p:cNvPr id="18447" name="Object 15">
                        <a:extLst>
                          <a:ext uri="{FF2B5EF4-FFF2-40B4-BE49-F238E27FC236}">
                            <a16:creationId xmlns:a16="http://schemas.microsoft.com/office/drawing/2014/main" id="{75DC683A-5226-B648-8747-E8BDBF5470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5101" y="3324225"/>
                        <a:ext cx="1395413" cy="250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647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 autoUpdateAnimBg="0"/>
      <p:bldP spid="18438" grpId="0" animBg="1" autoUpdateAnimBg="0"/>
      <p:bldP spid="18439" grpId="0" animBg="1" autoUpdateAnimBg="0"/>
      <p:bldP spid="18440" grpId="0" animBg="1" autoUpdateAnimBg="0"/>
      <p:bldP spid="18441" grpId="0" animBg="1" autoUpdateAnimBg="0"/>
      <p:bldP spid="18442" grpId="0" animBg="1" autoUpdateAnimBg="0"/>
      <p:bldP spid="18443" grpId="0" animBg="1" autoUpdateAnimBg="0"/>
      <p:bldP spid="18444" grpId="0" animBg="1" autoUpdateAnimBg="0"/>
      <p:bldP spid="18445" grpId="0" animBg="1" autoUpdateAnimBg="0"/>
      <p:bldP spid="18446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>
            <a:extLst>
              <a:ext uri="{FF2B5EF4-FFF2-40B4-BE49-F238E27FC236}">
                <a16:creationId xmlns:a16="http://schemas.microsoft.com/office/drawing/2014/main" id="{7DEA0F38-1A7F-B747-A665-58CD42EF58B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533400"/>
            <a:ext cx="6096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Left"/>
              <a:lightRig rig="legacyFlat3" dir="t"/>
            </a:scene3d>
            <a:sp3d extrusionH="887400" prstMaterial="legacyMatte">
              <a:extrusionClr>
                <a:srgbClr val="FFFFFF"/>
              </a:extrusionClr>
              <a:contourClr>
                <a:srgbClr val="FFFFFF"/>
              </a:contour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Kinds of Adverbs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DB190B4C-FCFD-7740-96FD-65AA29CB2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276" y="1949450"/>
            <a:ext cx="3133725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/>
              <a:t>Interrogative</a:t>
            </a:r>
          </a:p>
          <a:p>
            <a:r>
              <a:rPr lang="en-US" altLang="en-US" sz="3200" b="1"/>
              <a:t>Adverbs</a:t>
            </a:r>
            <a:endParaRPr lang="en-US" altLang="en-US" sz="2800"/>
          </a:p>
          <a:p>
            <a:r>
              <a:rPr lang="en-US" altLang="en-US" sz="2800"/>
              <a:t>introduce questions</a:t>
            </a:r>
          </a:p>
        </p:txBody>
      </p:sp>
      <p:sp>
        <p:nvSpPr>
          <p:cNvPr id="20485" name="WordArt 5">
            <a:extLst>
              <a:ext uri="{FF2B5EF4-FFF2-40B4-BE49-F238E27FC236}">
                <a16:creationId xmlns:a16="http://schemas.microsoft.com/office/drawing/2014/main" id="{A4043CC1-9273-B041-B93E-24EDEA7E6E2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1007530">
            <a:off x="2895600" y="3276601"/>
            <a:ext cx="1390650" cy="1457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How?</a:t>
            </a:r>
          </a:p>
        </p:txBody>
      </p:sp>
      <p:sp>
        <p:nvSpPr>
          <p:cNvPr id="20486" name="WordArt 6">
            <a:extLst>
              <a:ext uri="{FF2B5EF4-FFF2-40B4-BE49-F238E27FC236}">
                <a16:creationId xmlns:a16="http://schemas.microsoft.com/office/drawing/2014/main" id="{72F3FF09-072F-7547-A5DA-DCDA2793086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463079">
            <a:off x="3810000" y="3810001"/>
            <a:ext cx="131445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2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When?</a:t>
            </a:r>
          </a:p>
        </p:txBody>
      </p:sp>
      <p:sp>
        <p:nvSpPr>
          <p:cNvPr id="20488" name="WordArt 8" descr="Narrow vertical">
            <a:extLst>
              <a:ext uri="{FF2B5EF4-FFF2-40B4-BE49-F238E27FC236}">
                <a16:creationId xmlns:a16="http://schemas.microsoft.com/office/drawing/2014/main" id="{F22CE951-D7D6-0F46-9BD4-3F9557093BA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0831492">
            <a:off x="3810000" y="5486401"/>
            <a:ext cx="184785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Where?</a:t>
            </a:r>
          </a:p>
        </p:txBody>
      </p:sp>
      <p:graphicFrame>
        <p:nvGraphicFramePr>
          <p:cNvPr id="20496" name="Object 16">
            <a:extLst>
              <a:ext uri="{FF2B5EF4-FFF2-40B4-BE49-F238E27FC236}">
                <a16:creationId xmlns:a16="http://schemas.microsoft.com/office/drawing/2014/main" id="{ABD9B18C-482A-DC41-8352-8391176448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20200" y="4238625"/>
          <a:ext cx="1447800" cy="233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Clip" r:id="rId4" imgW="17780000" imgH="14376400" progId="MS_ClipArt_Gallery.2">
                  <p:embed/>
                </p:oleObj>
              </mc:Choice>
              <mc:Fallback>
                <p:oleObj name="Clip" r:id="rId4" imgW="17780000" imgH="14376400" progId="MS_ClipArt_Gallery.2">
                  <p:embed/>
                  <p:pic>
                    <p:nvPicPr>
                      <p:cNvPr id="20496" name="Object 16">
                        <a:extLst>
                          <a:ext uri="{FF2B5EF4-FFF2-40B4-BE49-F238E27FC236}">
                            <a16:creationId xmlns:a16="http://schemas.microsoft.com/office/drawing/2014/main" id="{ABD9B18C-482A-DC41-8352-8391176448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0200" y="4238625"/>
                        <a:ext cx="1447800" cy="233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7" name="AutoShape 17">
            <a:extLst>
              <a:ext uri="{FF2B5EF4-FFF2-40B4-BE49-F238E27FC236}">
                <a16:creationId xmlns:a16="http://schemas.microsoft.com/office/drawing/2014/main" id="{D12E5CE4-6595-0B4C-BF36-EFEC99DAA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2639" y="6477000"/>
            <a:ext cx="750887" cy="381000"/>
          </a:xfrm>
          <a:prstGeom prst="flowChartInternalStorage">
            <a:avLst/>
          </a:prstGeom>
          <a:solidFill>
            <a:srgbClr val="9D2F5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499" name="WordArt 19">
            <a:extLst>
              <a:ext uri="{FF2B5EF4-FFF2-40B4-BE49-F238E27FC236}">
                <a16:creationId xmlns:a16="http://schemas.microsoft.com/office/drawing/2014/main" id="{BA4C1BF3-2637-0A46-95A9-7650A2D907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5095875"/>
            <a:ext cx="2095500" cy="6111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Times New Roman" panose="02020603050405020304" pitchFamily="18" charset="0"/>
              </a:rPr>
              <a:t>How often?</a:t>
            </a:r>
          </a:p>
        </p:txBody>
      </p:sp>
      <p:sp>
        <p:nvSpPr>
          <p:cNvPr id="20500" name="Text Box 20">
            <a:extLst>
              <a:ext uri="{FF2B5EF4-FFF2-40B4-BE49-F238E27FC236}">
                <a16:creationId xmlns:a16="http://schemas.microsoft.com/office/drawing/2014/main" id="{DD46DAAE-C184-174C-B50C-61A2BEA32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314" y="2482850"/>
            <a:ext cx="39258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/>
              <a:t>How did you break your leg?</a:t>
            </a:r>
            <a:endParaRPr lang="en-US" altLang="en-US"/>
          </a:p>
        </p:txBody>
      </p:sp>
      <p:sp>
        <p:nvSpPr>
          <p:cNvPr id="20501" name="Text Box 21">
            <a:extLst>
              <a:ext uri="{FF2B5EF4-FFF2-40B4-BE49-F238E27FC236}">
                <a16:creationId xmlns:a16="http://schemas.microsoft.com/office/drawing/2014/main" id="{80664F73-720C-6D4F-A323-79FDCDA45CA3}"/>
              </a:ext>
            </a:extLst>
          </p:cNvPr>
          <p:cNvSpPr txBox="1">
            <a:spLocks noChangeArrowheads="1"/>
          </p:cNvSpPr>
          <p:nvPr/>
        </p:nvSpPr>
        <p:spPr bwMode="auto">
          <a:xfrm rot="21569777">
            <a:off x="4978400" y="3787775"/>
            <a:ext cx="5029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/>
              <a:t>When does your plane leave?</a:t>
            </a:r>
            <a:br>
              <a:rPr lang="en-US" altLang="en-US" sz="2800"/>
            </a:br>
            <a:endParaRPr lang="en-US" altLang="en-US" sz="2800"/>
          </a:p>
        </p:txBody>
      </p:sp>
      <p:sp>
        <p:nvSpPr>
          <p:cNvPr id="20503" name="Text Box 23">
            <a:extLst>
              <a:ext uri="{FF2B5EF4-FFF2-40B4-BE49-F238E27FC236}">
                <a16:creationId xmlns:a16="http://schemas.microsoft.com/office/drawing/2014/main" id="{A25DFADF-8412-A344-B333-E078C6C9F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100" y="4733925"/>
            <a:ext cx="23241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/>
              <a:t>How often do you run?</a:t>
            </a:r>
          </a:p>
        </p:txBody>
      </p:sp>
      <p:sp>
        <p:nvSpPr>
          <p:cNvPr id="20505" name="Text Box 25">
            <a:extLst>
              <a:ext uri="{FF2B5EF4-FFF2-40B4-BE49-F238E27FC236}">
                <a16:creationId xmlns:a16="http://schemas.microsoft.com/office/drawing/2014/main" id="{5949CAD0-9CD3-D542-A19B-6A2EB56B1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707063"/>
            <a:ext cx="3657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/>
              <a:t>Where did you put the mouse trap?</a:t>
            </a:r>
          </a:p>
        </p:txBody>
      </p:sp>
    </p:spTree>
    <p:extLst>
      <p:ext uri="{BB962C8B-B14F-4D97-AF65-F5344CB8AC3E}">
        <p14:creationId xmlns:p14="http://schemas.microsoft.com/office/powerpoint/2010/main" val="344643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 autoUpdateAnimBg="0"/>
      <p:bldP spid="20497" grpId="0" animBg="1"/>
      <p:bldP spid="20500" grpId="0" autoUpdateAnimBg="0"/>
      <p:bldP spid="20501" grpId="0" autoUpdateAnimBg="0"/>
      <p:bldP spid="20503" grpId="0" autoUpdateAnimBg="0"/>
      <p:bldP spid="2050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896937"/>
            <a:ext cx="4762500" cy="46672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hlinkClick r:id="rId3"/>
          </p:cNvPr>
          <p:cNvSpPr txBox="1"/>
          <p:nvPr/>
        </p:nvSpPr>
        <p:spPr>
          <a:xfrm>
            <a:off x="4813300" y="6457890"/>
            <a:ext cx="278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000" dirty="0">
                <a:solidFill>
                  <a:srgbClr val="F2F2F2"/>
                </a:solidFill>
                <a:latin typeface="Zekton Free" panose="02000506020000020004" pitchFamily="2" charset="0"/>
              </a:rPr>
              <a:t>Ahmad Kazemi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48700" y="787400"/>
            <a:ext cx="3200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800" b="1" dirty="0">
                <a:solidFill>
                  <a:srgbClr val="FF0000"/>
                </a:solidFill>
                <a:cs typeface="2  Homa" panose="00000400000000000000" pitchFamily="2" charset="-78"/>
              </a:rPr>
              <a:t>فهرست :</a:t>
            </a:r>
          </a:p>
          <a:p>
            <a:pPr algn="just" rtl="1"/>
            <a:r>
              <a:rPr lang="fa-IR" sz="2400" dirty="0">
                <a:cs typeface="2  Homa" panose="00000400000000000000" pitchFamily="2" charset="-78"/>
              </a:rPr>
              <a:t>1. ساختار جملات</a:t>
            </a:r>
          </a:p>
          <a:p>
            <a:pPr algn="r"/>
            <a:r>
              <a:rPr lang="fa-IR" sz="2400" dirty="0">
                <a:cs typeface="2  Homa" panose="00000400000000000000" pitchFamily="2" charset="-78"/>
              </a:rPr>
              <a:t>2. اجزای کلام</a:t>
            </a:r>
            <a:endParaRPr lang="en-US" sz="2400" dirty="0">
              <a:cs typeface="2  Hom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7653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>
            <a:extLst>
              <a:ext uri="{FF2B5EF4-FFF2-40B4-BE49-F238E27FC236}">
                <a16:creationId xmlns:a16="http://schemas.microsoft.com/office/drawing/2014/main" id="{766A2604-C4BD-EF4D-886F-B444E8701F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182564"/>
            <a:ext cx="6705600" cy="1493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  <a:contourClr>
                <a:srgbClr val="FFFFFF"/>
              </a:contourClr>
            </a:sp3d>
          </a:bodyPr>
          <a:lstStyle/>
          <a:p>
            <a:r>
              <a:rPr lang="en-US" sz="3600" i="1" kern="10">
                <a:ln w="9525"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The Preposition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6B2E93F-8D64-044A-B644-AA5839C8A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362200"/>
            <a:ext cx="7315200" cy="190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/>
              <a:t>A </a:t>
            </a:r>
            <a:r>
              <a:rPr lang="en-US" altLang="en-US" sz="2800" b="1" i="1" u="sng"/>
              <a:t>preposition</a:t>
            </a:r>
            <a:r>
              <a:rPr lang="en-US" altLang="en-US" sz="2800"/>
              <a:t> introduces a noun or pronoun </a:t>
            </a:r>
          </a:p>
          <a:p>
            <a:r>
              <a:rPr lang="en-US" altLang="en-US" sz="2800"/>
              <a:t>or a phrase or clause functioning in the sentence</a:t>
            </a:r>
          </a:p>
          <a:p>
            <a:r>
              <a:rPr lang="en-US" altLang="en-US" sz="2800"/>
              <a:t>as a noun.  The word or word group that the</a:t>
            </a:r>
          </a:p>
          <a:p>
            <a:r>
              <a:rPr lang="en-US" altLang="en-US" sz="2800"/>
              <a:t>preposition introduces is its</a:t>
            </a:r>
            <a:r>
              <a:rPr lang="en-US" altLang="en-US" sz="2800" b="1" i="1"/>
              <a:t> </a:t>
            </a:r>
            <a:r>
              <a:rPr lang="en-US" altLang="en-US" sz="2800" b="1" i="1" u="sng"/>
              <a:t>object</a:t>
            </a:r>
            <a:r>
              <a:rPr lang="en-US" altLang="en-US" sz="2800"/>
              <a:t>.</a:t>
            </a:r>
          </a:p>
        </p:txBody>
      </p:sp>
      <p:sp>
        <p:nvSpPr>
          <p:cNvPr id="21508" name="Oval 4">
            <a:extLst>
              <a:ext uri="{FF2B5EF4-FFF2-40B4-BE49-F238E27FC236}">
                <a16:creationId xmlns:a16="http://schemas.microsoft.com/office/drawing/2014/main" id="{3BA1A118-86E8-C043-B966-8CEB768DC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267200"/>
            <a:ext cx="8153400" cy="259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/>
              <a:t>They received a postcard </a:t>
            </a:r>
            <a:r>
              <a:rPr lang="en-US" altLang="en-US" sz="2800" u="sng"/>
              <a:t>from Bobby</a:t>
            </a:r>
            <a:r>
              <a:rPr lang="en-US" altLang="en-US" sz="2800"/>
              <a:t> telling </a:t>
            </a:r>
          </a:p>
          <a:p>
            <a:endParaRPr lang="en-US" altLang="en-US" sz="2800"/>
          </a:p>
          <a:p>
            <a:r>
              <a:rPr lang="en-US" altLang="en-US" sz="2800" u="sng"/>
              <a:t>about his trip</a:t>
            </a:r>
            <a:r>
              <a:rPr lang="en-US" altLang="en-US" sz="2800"/>
              <a:t> </a:t>
            </a:r>
            <a:r>
              <a:rPr lang="en-US" altLang="en-US" sz="2800" u="sng"/>
              <a:t>to Canada.</a:t>
            </a:r>
          </a:p>
        </p:txBody>
      </p:sp>
      <p:sp>
        <p:nvSpPr>
          <p:cNvPr id="21509" name="AutoShape 5">
            <a:extLst>
              <a:ext uri="{FF2B5EF4-FFF2-40B4-BE49-F238E27FC236}">
                <a16:creationId xmlns:a16="http://schemas.microsoft.com/office/drawing/2014/main" id="{9FC6F446-DE0C-244A-829F-66FE7F1FD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419600"/>
            <a:ext cx="1143000" cy="685800"/>
          </a:xfrm>
          <a:custGeom>
            <a:avLst/>
            <a:gdLst>
              <a:gd name="T0" fmla="*/ 434869 w 21600"/>
              <a:gd name="T1" fmla="*/ 9938 h 21600"/>
              <a:gd name="T2" fmla="*/ 151871 w 21600"/>
              <a:gd name="T3" fmla="*/ 546767 h 21600"/>
              <a:gd name="T4" fmla="*/ 449950 w 21600"/>
              <a:gd name="T5" fmla="*/ 46704 h 21600"/>
              <a:gd name="T6" fmla="*/ 1271905 w 21600"/>
              <a:gd name="T7" fmla="*/ 427196 h 21600"/>
              <a:gd name="T8" fmla="*/ 1066535 w 21600"/>
              <a:gd name="T9" fmla="*/ 509238 h 21600"/>
              <a:gd name="T10" fmla="*/ 929852 w 21600"/>
              <a:gd name="T11" fmla="*/ 3860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0219" y="12689"/>
                </a:moveTo>
                <a:cubicBezTo>
                  <a:pt x="20344" y="12067"/>
                  <a:pt x="20407" y="11434"/>
                  <a:pt x="20407" y="10800"/>
                </a:cubicBezTo>
                <a:cubicBezTo>
                  <a:pt x="20407" y="5494"/>
                  <a:pt x="16105" y="1193"/>
                  <a:pt x="10800" y="1193"/>
                </a:cubicBezTo>
                <a:cubicBezTo>
                  <a:pt x="5494" y="1193"/>
                  <a:pt x="1193" y="5494"/>
                  <a:pt x="1193" y="10800"/>
                </a:cubicBezTo>
                <a:cubicBezTo>
                  <a:pt x="1192" y="13001"/>
                  <a:pt x="1948" y="15135"/>
                  <a:pt x="3334" y="16846"/>
                </a:cubicBezTo>
                <a:lnTo>
                  <a:pt x="2406" y="17596"/>
                </a:lnTo>
                <a:cubicBezTo>
                  <a:pt x="849" y="15673"/>
                  <a:pt x="0" y="1327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513"/>
                  <a:pt x="21529" y="12225"/>
                  <a:pt x="21388" y="12924"/>
                </a:cubicBezTo>
                <a:lnTo>
                  <a:pt x="24036" y="13455"/>
                </a:lnTo>
                <a:lnTo>
                  <a:pt x="20155" y="16039"/>
                </a:lnTo>
                <a:lnTo>
                  <a:pt x="17572" y="12158"/>
                </a:lnTo>
                <a:lnTo>
                  <a:pt x="20219" y="12689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AutoShape 6">
            <a:extLst>
              <a:ext uri="{FF2B5EF4-FFF2-40B4-BE49-F238E27FC236}">
                <a16:creationId xmlns:a16="http://schemas.microsoft.com/office/drawing/2014/main" id="{4A5D23DA-9324-AF40-AAF7-8783D4C99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562600"/>
            <a:ext cx="1676400" cy="304800"/>
          </a:xfrm>
          <a:custGeom>
            <a:avLst/>
            <a:gdLst>
              <a:gd name="T0" fmla="*/ 571295 w 21600"/>
              <a:gd name="T1" fmla="*/ 7916 h 21600"/>
              <a:gd name="T2" fmla="*/ 336910 w 21600"/>
              <a:gd name="T3" fmla="*/ 221375 h 21600"/>
              <a:gd name="T4" fmla="*/ 704709 w 21600"/>
              <a:gd name="T5" fmla="*/ 80151 h 21600"/>
              <a:gd name="T6" fmla="*/ 1885950 w 21600"/>
              <a:gd name="T7" fmla="*/ 152400 h 21600"/>
              <a:gd name="T8" fmla="*/ 1466850 w 21600"/>
              <a:gd name="T9" fmla="*/ 228600 h 21600"/>
              <a:gd name="T10" fmla="*/ 1047750 w 21600"/>
              <a:gd name="T11" fmla="*/ 15240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cubicBezTo>
                  <a:pt x="5399" y="11976"/>
                  <a:pt x="5784" y="13121"/>
                  <a:pt x="6494" y="14059"/>
                </a:cubicBezTo>
                <a:lnTo>
                  <a:pt x="2189" y="17318"/>
                </a:lnTo>
                <a:cubicBezTo>
                  <a:pt x="768" y="15442"/>
                  <a:pt x="0" y="13153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AutoShape 7">
            <a:extLst>
              <a:ext uri="{FF2B5EF4-FFF2-40B4-BE49-F238E27FC236}">
                <a16:creationId xmlns:a16="http://schemas.microsoft.com/office/drawing/2014/main" id="{91E6B859-70BD-C440-8308-57E45A5811BF}"/>
              </a:ext>
            </a:extLst>
          </p:cNvPr>
          <p:cNvSpPr>
            <a:spLocks noChangeArrowheads="1"/>
          </p:cNvSpPr>
          <p:nvPr/>
        </p:nvSpPr>
        <p:spPr bwMode="auto">
          <a:xfrm rot="19863356">
            <a:off x="6788151" y="5476876"/>
            <a:ext cx="1171575" cy="777875"/>
          </a:xfrm>
          <a:custGeom>
            <a:avLst/>
            <a:gdLst>
              <a:gd name="T0" fmla="*/ 812780 w 21600"/>
              <a:gd name="T1" fmla="*/ 30395 h 21600"/>
              <a:gd name="T2" fmla="*/ 278412 w 21600"/>
              <a:gd name="T3" fmla="*/ 180460 h 21600"/>
              <a:gd name="T4" fmla="*/ 699257 w 21600"/>
              <a:gd name="T5" fmla="*/ 209666 h 21600"/>
              <a:gd name="T6" fmla="*/ 1318022 w 21600"/>
              <a:gd name="T7" fmla="*/ 388938 h 21600"/>
              <a:gd name="T8" fmla="*/ 1025128 w 21600"/>
              <a:gd name="T9" fmla="*/ 583406 h 21600"/>
              <a:gd name="T10" fmla="*/ 732234 w 21600"/>
              <a:gd name="T11" fmla="*/ 388938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9387" y="5399"/>
                  <a:pt x="8031" y="5953"/>
                  <a:pt x="7022" y="6941"/>
                </a:cubicBezTo>
                <a:lnTo>
                  <a:pt x="3244" y="3082"/>
                </a:lnTo>
                <a:cubicBezTo>
                  <a:pt x="5263" y="1106"/>
                  <a:pt x="7975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0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 autoUpdateAnimBg="0"/>
      <p:bldP spid="21508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val 2">
            <a:extLst>
              <a:ext uri="{FF2B5EF4-FFF2-40B4-BE49-F238E27FC236}">
                <a16:creationId xmlns:a16="http://schemas.microsoft.com/office/drawing/2014/main" id="{269FDADC-7056-5748-A2AC-6CE1A41F6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04800"/>
            <a:ext cx="7924800" cy="1371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/>
              <a:t>The preposition</a:t>
            </a:r>
            <a:r>
              <a:rPr lang="en-US" altLang="en-US" sz="4400"/>
              <a:t> </a:t>
            </a:r>
            <a:r>
              <a:rPr lang="en-US" altLang="en-US" sz="4400" b="1" u="sng"/>
              <a:t>never</a:t>
            </a:r>
            <a:r>
              <a:rPr lang="en-US" altLang="en-US" sz="2800"/>
              <a:t> stands </a:t>
            </a:r>
            <a:r>
              <a:rPr lang="en-US" altLang="en-US" sz="4800"/>
              <a:t>alone</a:t>
            </a:r>
            <a:r>
              <a:rPr lang="en-US" altLang="en-US" sz="2800"/>
              <a:t>!</a:t>
            </a:r>
          </a:p>
        </p:txBody>
      </p:sp>
      <p:pic>
        <p:nvPicPr>
          <p:cNvPr id="22533" name="Picture 5" descr="HNDSHAK3">
            <a:extLst>
              <a:ext uri="{FF2B5EF4-FFF2-40B4-BE49-F238E27FC236}">
                <a16:creationId xmlns:a16="http://schemas.microsoft.com/office/drawing/2014/main" id="{89A77A96-2452-954C-8B5E-771CC51A2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438400"/>
            <a:ext cx="30559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6">
            <a:extLst>
              <a:ext uri="{FF2B5EF4-FFF2-40B4-BE49-F238E27FC236}">
                <a16:creationId xmlns:a16="http://schemas.microsoft.com/office/drawing/2014/main" id="{EAE297FB-8521-BA4D-9941-31AD170DC11D}"/>
              </a:ext>
            </a:extLst>
          </p:cNvPr>
          <p:cNvSpPr>
            <a:spLocks noChangeArrowheads="1"/>
          </p:cNvSpPr>
          <p:nvPr/>
        </p:nvSpPr>
        <p:spPr bwMode="auto">
          <a:xfrm rot="20994536">
            <a:off x="2895600" y="2667000"/>
            <a:ext cx="160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/>
              <a:t>preposition</a:t>
            </a:r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61158316-F251-7145-A2C3-15E63B920D85}"/>
              </a:ext>
            </a:extLst>
          </p:cNvPr>
          <p:cNvSpPr>
            <a:spLocks noChangeArrowheads="1"/>
          </p:cNvSpPr>
          <p:nvPr/>
        </p:nvSpPr>
        <p:spPr bwMode="auto">
          <a:xfrm rot="20567173">
            <a:off x="6408738" y="2274888"/>
            <a:ext cx="197326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/>
              <a:t>noun</a:t>
            </a:r>
          </a:p>
        </p:txBody>
      </p:sp>
      <p:sp>
        <p:nvSpPr>
          <p:cNvPr id="22536" name="Rectangle 8">
            <a:extLst>
              <a:ext uri="{FF2B5EF4-FFF2-40B4-BE49-F238E27FC236}">
                <a16:creationId xmlns:a16="http://schemas.microsoft.com/office/drawing/2014/main" id="{D557704D-AD0B-D849-873F-ACF93F7AE474}"/>
              </a:ext>
            </a:extLst>
          </p:cNvPr>
          <p:cNvSpPr>
            <a:spLocks noChangeArrowheads="1"/>
          </p:cNvSpPr>
          <p:nvPr/>
        </p:nvSpPr>
        <p:spPr bwMode="auto">
          <a:xfrm rot="532971">
            <a:off x="6978650" y="2776538"/>
            <a:ext cx="1403350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/>
              <a:t>pronoun</a:t>
            </a:r>
          </a:p>
        </p:txBody>
      </p:sp>
      <p:sp>
        <p:nvSpPr>
          <p:cNvPr id="22547" name="AutoShape 19">
            <a:extLst>
              <a:ext uri="{FF2B5EF4-FFF2-40B4-BE49-F238E27FC236}">
                <a16:creationId xmlns:a16="http://schemas.microsoft.com/office/drawing/2014/main" id="{9F614F30-E93D-9545-B189-D6686094E329}"/>
              </a:ext>
            </a:extLst>
          </p:cNvPr>
          <p:cNvSpPr>
            <a:spLocks/>
          </p:cNvSpPr>
          <p:nvPr/>
        </p:nvSpPr>
        <p:spPr bwMode="auto">
          <a:xfrm rot="21464673">
            <a:off x="7848600" y="2441575"/>
            <a:ext cx="1066800" cy="7620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48" name="Rectangle 20">
            <a:extLst>
              <a:ext uri="{FF2B5EF4-FFF2-40B4-BE49-F238E27FC236}">
                <a16:creationId xmlns:a16="http://schemas.microsoft.com/office/drawing/2014/main" id="{80983273-238A-324C-B4E7-88EE67048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7800" y="2274889"/>
            <a:ext cx="12954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/>
              <a:t>object of</a:t>
            </a:r>
          </a:p>
          <a:p>
            <a:r>
              <a:rPr lang="en-US" altLang="en-US" sz="2800"/>
              <a:t>preposition</a:t>
            </a:r>
          </a:p>
        </p:txBody>
      </p:sp>
      <p:sp>
        <p:nvSpPr>
          <p:cNvPr id="22550" name="Rectangle 22">
            <a:extLst>
              <a:ext uri="{FF2B5EF4-FFF2-40B4-BE49-F238E27FC236}">
                <a16:creationId xmlns:a16="http://schemas.microsoft.com/office/drawing/2014/main" id="{C73BACA7-AE4D-9440-913F-5E5415A0F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657600"/>
            <a:ext cx="914400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>
                <a:solidFill>
                  <a:schemeClr val="bg2"/>
                </a:solidFill>
              </a:rPr>
              <a:t>preposition</a:t>
            </a:r>
          </a:p>
        </p:txBody>
      </p:sp>
      <p:sp>
        <p:nvSpPr>
          <p:cNvPr id="22551" name="AutoShape 23">
            <a:extLst>
              <a:ext uri="{FF2B5EF4-FFF2-40B4-BE49-F238E27FC236}">
                <a16:creationId xmlns:a16="http://schemas.microsoft.com/office/drawing/2014/main" id="{6A37019E-A782-AA4D-B96C-C1663EB69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3813176"/>
            <a:ext cx="160338" cy="793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52" name="Rectangle 24">
            <a:extLst>
              <a:ext uri="{FF2B5EF4-FFF2-40B4-BE49-F238E27FC236}">
                <a16:creationId xmlns:a16="http://schemas.microsoft.com/office/drawing/2014/main" id="{641893D8-560E-3E45-ADA3-FCC347F70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3581401"/>
            <a:ext cx="5334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>
                <a:solidFill>
                  <a:schemeClr val="bg2"/>
                </a:solidFill>
              </a:rPr>
              <a:t>object</a:t>
            </a:r>
          </a:p>
        </p:txBody>
      </p:sp>
      <p:sp>
        <p:nvSpPr>
          <p:cNvPr id="22553" name="AutoShape 25">
            <a:extLst>
              <a:ext uri="{FF2B5EF4-FFF2-40B4-BE49-F238E27FC236}">
                <a16:creationId xmlns:a16="http://schemas.microsoft.com/office/drawing/2014/main" id="{2CF7C064-753C-684F-B48B-72D4A29A7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813176"/>
            <a:ext cx="152400" cy="793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55" name="Line 27">
            <a:extLst>
              <a:ext uri="{FF2B5EF4-FFF2-40B4-BE49-F238E27FC236}">
                <a16:creationId xmlns:a16="http://schemas.microsoft.com/office/drawing/2014/main" id="{D6E13D97-805A-5F47-B39A-4451281188E2}"/>
              </a:ext>
            </a:extLst>
          </p:cNvPr>
          <p:cNvSpPr>
            <a:spLocks noChangeShapeType="1"/>
          </p:cNvSpPr>
          <p:nvPr/>
        </p:nvSpPr>
        <p:spPr bwMode="auto">
          <a:xfrm rot="21598473">
            <a:off x="5105400" y="5106989"/>
            <a:ext cx="69373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6" name="Line 28">
            <a:extLst>
              <a:ext uri="{FF2B5EF4-FFF2-40B4-BE49-F238E27FC236}">
                <a16:creationId xmlns:a16="http://schemas.microsoft.com/office/drawing/2014/main" id="{F2D97AC4-D5ED-3240-8414-E3CCB134B3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08738" y="5108575"/>
            <a:ext cx="914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7" name="Line 29">
            <a:extLst>
              <a:ext uri="{FF2B5EF4-FFF2-40B4-BE49-F238E27FC236}">
                <a16:creationId xmlns:a16="http://schemas.microsoft.com/office/drawing/2014/main" id="{7112718F-F17C-3943-9905-8C04B798BE10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0" y="4267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8" name="Oval 30">
            <a:extLst>
              <a:ext uri="{FF2B5EF4-FFF2-40B4-BE49-F238E27FC236}">
                <a16:creationId xmlns:a16="http://schemas.microsoft.com/office/drawing/2014/main" id="{7DF0E29C-FE74-7842-AE0F-32461ADF3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191000"/>
            <a:ext cx="2446338" cy="609600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/>
              <a:t>can have more than</a:t>
            </a:r>
          </a:p>
          <a:p>
            <a:r>
              <a:rPr lang="en-US" altLang="en-US" sz="1800"/>
              <a:t>one object</a:t>
            </a:r>
          </a:p>
        </p:txBody>
      </p:sp>
      <p:sp>
        <p:nvSpPr>
          <p:cNvPr id="22559" name="Oval 31">
            <a:extLst>
              <a:ext uri="{FF2B5EF4-FFF2-40B4-BE49-F238E27FC236}">
                <a16:creationId xmlns:a16="http://schemas.microsoft.com/office/drawing/2014/main" id="{C0E31791-5D8F-6C44-AE83-09784285E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181600"/>
            <a:ext cx="4038600" cy="609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/>
              <a:t>object can have modifiers</a:t>
            </a:r>
          </a:p>
        </p:txBody>
      </p:sp>
      <p:sp>
        <p:nvSpPr>
          <p:cNvPr id="22549" name="Rectangle 21">
            <a:extLst>
              <a:ext uri="{FF2B5EF4-FFF2-40B4-BE49-F238E27FC236}">
                <a16:creationId xmlns:a16="http://schemas.microsoft.com/office/drawing/2014/main" id="{9DB24BAC-B325-BC41-B842-F1868FABD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657600"/>
            <a:ext cx="548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/>
              <a:t>You can press those leaves </a:t>
            </a:r>
            <a:r>
              <a:rPr lang="en-US" altLang="en-US" sz="2800" u="sng"/>
              <a:t>under</a:t>
            </a:r>
            <a:r>
              <a:rPr lang="en-US" altLang="en-US" sz="2800"/>
              <a:t> </a:t>
            </a:r>
            <a:r>
              <a:rPr lang="en-US" altLang="en-US" sz="2800" u="sng"/>
              <a:t>glass</a:t>
            </a:r>
            <a:r>
              <a:rPr lang="en-US" altLang="en-US" sz="2800"/>
              <a:t>.</a:t>
            </a:r>
          </a:p>
        </p:txBody>
      </p:sp>
      <p:sp>
        <p:nvSpPr>
          <p:cNvPr id="22554" name="Rectangle 26">
            <a:extLst>
              <a:ext uri="{FF2B5EF4-FFF2-40B4-BE49-F238E27FC236}">
                <a16:creationId xmlns:a16="http://schemas.microsoft.com/office/drawing/2014/main" id="{2BB2AFE8-07DD-5C49-A9BB-C6597B42A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5720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/>
              <a:t>Her telegram </a:t>
            </a:r>
            <a:r>
              <a:rPr lang="en-US" altLang="en-US" sz="2800" u="sng"/>
              <a:t>to</a:t>
            </a:r>
            <a:r>
              <a:rPr lang="en-US" altLang="en-US" sz="2800"/>
              <a:t> </a:t>
            </a:r>
            <a:r>
              <a:rPr lang="en-US" altLang="en-US" sz="2800" u="sng"/>
              <a:t>Nina</a:t>
            </a:r>
            <a:r>
              <a:rPr lang="en-US" altLang="en-US" sz="2800"/>
              <a:t> and</a:t>
            </a:r>
            <a:r>
              <a:rPr lang="en-US" altLang="en-US" sz="2800" u="sng"/>
              <a:t> Ralph</a:t>
            </a:r>
            <a:r>
              <a:rPr lang="en-US" altLang="en-US" sz="2800"/>
              <a:t> brought good news.</a:t>
            </a:r>
          </a:p>
        </p:txBody>
      </p:sp>
      <p:sp>
        <p:nvSpPr>
          <p:cNvPr id="22560" name="Rectangle 32">
            <a:extLst>
              <a:ext uri="{FF2B5EF4-FFF2-40B4-BE49-F238E27FC236}">
                <a16:creationId xmlns:a16="http://schemas.microsoft.com/office/drawing/2014/main" id="{A68E06A0-3A43-DD46-BCD4-780294727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791200"/>
            <a:ext cx="77724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/>
              <a:t>It happened </a:t>
            </a:r>
            <a:r>
              <a:rPr lang="en-US" altLang="en-US" sz="2800" u="sng"/>
              <a:t>during</a:t>
            </a:r>
            <a:r>
              <a:rPr lang="en-US" altLang="en-US" sz="2800"/>
              <a:t> the last </a:t>
            </a:r>
            <a:r>
              <a:rPr lang="en-US" altLang="en-US" sz="2800" u="sng"/>
              <a:t>examination.</a:t>
            </a:r>
            <a:endParaRPr lang="en-US" altLang="en-US" sz="2800"/>
          </a:p>
        </p:txBody>
      </p:sp>
      <p:sp>
        <p:nvSpPr>
          <p:cNvPr id="22561" name="Line 33">
            <a:extLst>
              <a:ext uri="{FF2B5EF4-FFF2-40B4-BE49-F238E27FC236}">
                <a16:creationId xmlns:a16="http://schemas.microsoft.com/office/drawing/2014/main" id="{358D4C14-4FF4-E747-B8E6-48878EEB8B67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64008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6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6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 autoUpdateAnimBg="0"/>
      <p:bldP spid="22534" grpId="0" autoUpdateAnimBg="0"/>
      <p:bldP spid="22535" grpId="0" autoUpdateAnimBg="0"/>
      <p:bldP spid="22536" grpId="0" autoUpdateAnimBg="0"/>
      <p:bldP spid="22547" grpId="0" animBg="1"/>
      <p:bldP spid="22548" grpId="0" autoUpdateAnimBg="0"/>
      <p:bldP spid="22550" grpId="0" autoUpdateAnimBg="0"/>
      <p:bldP spid="22551" grpId="0" animBg="1"/>
      <p:bldP spid="22552" grpId="0" autoUpdateAnimBg="0"/>
      <p:bldP spid="22553" grpId="0" animBg="1"/>
      <p:bldP spid="22558" grpId="0" animBg="1" autoUpdateAnimBg="0"/>
      <p:bldP spid="22559" grpId="0" animBg="1" autoUpdateAnimBg="0"/>
      <p:bldP spid="22549" grpId="0" autoUpdateAnimBg="0"/>
      <p:bldP spid="22554" grpId="0" autoUpdateAnimBg="0"/>
      <p:bldP spid="22560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A0757365-2851-1C45-9BD7-D5E311E75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0975" y="158750"/>
            <a:ext cx="7143750" cy="1428750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800"/>
              <a:t>Some Common Prepositions</a:t>
            </a:r>
            <a:endParaRPr lang="en-US" altLang="en-US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43FBAFFF-B080-C94A-8F53-9E915938C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0976" y="2027238"/>
            <a:ext cx="1757363" cy="46656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800"/>
          </a:p>
          <a:p>
            <a:r>
              <a:rPr lang="en-US" altLang="en-US" sz="2800"/>
              <a:t>aboard</a:t>
            </a:r>
          </a:p>
          <a:p>
            <a:r>
              <a:rPr lang="en-US" altLang="en-US" sz="2800"/>
              <a:t>about</a:t>
            </a:r>
          </a:p>
          <a:p>
            <a:r>
              <a:rPr lang="en-US" altLang="en-US" sz="2800"/>
              <a:t>above</a:t>
            </a:r>
          </a:p>
          <a:p>
            <a:r>
              <a:rPr lang="en-US" altLang="en-US" sz="2800"/>
              <a:t>across</a:t>
            </a:r>
          </a:p>
          <a:p>
            <a:r>
              <a:rPr lang="en-US" altLang="en-US" sz="2800"/>
              <a:t>after</a:t>
            </a:r>
          </a:p>
          <a:p>
            <a:r>
              <a:rPr lang="en-US" altLang="en-US" sz="2800"/>
              <a:t>against </a:t>
            </a:r>
          </a:p>
          <a:p>
            <a:r>
              <a:rPr lang="en-US" altLang="en-US" sz="2800"/>
              <a:t>along</a:t>
            </a:r>
          </a:p>
          <a:p>
            <a:r>
              <a:rPr lang="en-US" altLang="en-US" sz="2800"/>
              <a:t>among</a:t>
            </a:r>
          </a:p>
          <a:p>
            <a:r>
              <a:rPr lang="en-US" altLang="en-US" sz="2800"/>
              <a:t>around </a:t>
            </a:r>
          </a:p>
          <a:p>
            <a:r>
              <a:rPr lang="en-US" altLang="en-US" sz="2800"/>
              <a:t>at</a:t>
            </a:r>
            <a:endParaRPr lang="en-US" altLang="en-US" sz="2800">
              <a:solidFill>
                <a:schemeClr val="folHlink"/>
              </a:solidFill>
            </a:endParaRPr>
          </a:p>
          <a:p>
            <a:r>
              <a:rPr lang="en-US" altLang="en-US" sz="2800"/>
              <a:t>before</a:t>
            </a:r>
          </a:p>
          <a:p>
            <a:endParaRPr lang="en-US" altLang="en-US" sz="2800"/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1A78C0BD-59A3-1F45-9A29-23F4E894D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5976" y="2001838"/>
            <a:ext cx="1806575" cy="46656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/>
              <a:t>behind</a:t>
            </a:r>
          </a:p>
          <a:p>
            <a:r>
              <a:rPr lang="en-US" altLang="en-US" sz="2800"/>
              <a:t>below</a:t>
            </a:r>
          </a:p>
          <a:p>
            <a:r>
              <a:rPr lang="en-US" altLang="en-US" sz="2800"/>
              <a:t>beneath</a:t>
            </a:r>
          </a:p>
          <a:p>
            <a:r>
              <a:rPr lang="en-US" altLang="en-US" sz="2800"/>
              <a:t>beside</a:t>
            </a:r>
          </a:p>
          <a:p>
            <a:r>
              <a:rPr lang="en-US" altLang="en-US" sz="2800"/>
              <a:t>between</a:t>
            </a:r>
          </a:p>
          <a:p>
            <a:r>
              <a:rPr lang="en-US" altLang="en-US" sz="2800"/>
              <a:t>beyond</a:t>
            </a:r>
          </a:p>
          <a:p>
            <a:r>
              <a:rPr lang="en-US" altLang="en-US" sz="2800"/>
              <a:t>by</a:t>
            </a:r>
          </a:p>
          <a:p>
            <a:r>
              <a:rPr lang="en-US" altLang="en-US" sz="2800"/>
              <a:t>down </a:t>
            </a:r>
          </a:p>
          <a:p>
            <a:r>
              <a:rPr lang="en-US" altLang="en-US" sz="2800"/>
              <a:t>during </a:t>
            </a:r>
          </a:p>
          <a:p>
            <a:r>
              <a:rPr lang="en-US" altLang="en-US" sz="2800"/>
              <a:t>except </a:t>
            </a:r>
          </a:p>
          <a:p>
            <a:r>
              <a:rPr lang="en-US" altLang="en-US" sz="2800"/>
              <a:t>for</a:t>
            </a:r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2A7C3793-DC26-FC4C-9725-7D7BB7AAE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7350" y="2001838"/>
            <a:ext cx="1905000" cy="46656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/>
              <a:t>from</a:t>
            </a:r>
          </a:p>
          <a:p>
            <a:r>
              <a:rPr lang="en-US" altLang="en-US" sz="2800"/>
              <a:t>in</a:t>
            </a:r>
          </a:p>
          <a:p>
            <a:r>
              <a:rPr lang="en-US" altLang="en-US" sz="2800"/>
              <a:t>into</a:t>
            </a:r>
          </a:p>
          <a:p>
            <a:r>
              <a:rPr lang="en-US" altLang="en-US" sz="2800"/>
              <a:t>like</a:t>
            </a:r>
          </a:p>
          <a:p>
            <a:r>
              <a:rPr lang="en-US" altLang="en-US" sz="2800"/>
              <a:t>of</a:t>
            </a:r>
          </a:p>
          <a:p>
            <a:r>
              <a:rPr lang="en-US" altLang="en-US" sz="2800"/>
              <a:t>off</a:t>
            </a:r>
          </a:p>
          <a:p>
            <a:r>
              <a:rPr lang="en-US" altLang="en-US" sz="2800"/>
              <a:t>on</a:t>
            </a:r>
          </a:p>
          <a:p>
            <a:r>
              <a:rPr lang="en-US" altLang="en-US" sz="2800"/>
              <a:t>over</a:t>
            </a:r>
          </a:p>
          <a:p>
            <a:r>
              <a:rPr lang="en-US" altLang="en-US" sz="2800"/>
              <a:t>past</a:t>
            </a:r>
          </a:p>
          <a:p>
            <a:r>
              <a:rPr lang="en-US" altLang="en-US" sz="2800"/>
              <a:t>since</a:t>
            </a:r>
          </a:p>
          <a:p>
            <a:r>
              <a:rPr lang="en-US" altLang="en-US" sz="2800"/>
              <a:t>through</a:t>
            </a:r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C3395420-09F4-3041-B536-062F34888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5713" y="2001838"/>
            <a:ext cx="1574800" cy="46656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800"/>
          </a:p>
          <a:p>
            <a:r>
              <a:rPr lang="en-US" altLang="en-US" sz="2800"/>
              <a:t>throughout</a:t>
            </a:r>
          </a:p>
          <a:p>
            <a:r>
              <a:rPr lang="en-US" altLang="en-US" sz="2800"/>
              <a:t>to</a:t>
            </a:r>
          </a:p>
          <a:p>
            <a:r>
              <a:rPr lang="en-US" altLang="en-US" sz="2800"/>
              <a:t>toward</a:t>
            </a:r>
          </a:p>
          <a:p>
            <a:r>
              <a:rPr lang="en-US" altLang="en-US" sz="2800"/>
              <a:t>under</a:t>
            </a:r>
          </a:p>
          <a:p>
            <a:r>
              <a:rPr lang="en-US" altLang="en-US" sz="2800"/>
              <a:t>underneath</a:t>
            </a:r>
          </a:p>
          <a:p>
            <a:r>
              <a:rPr lang="en-US" altLang="en-US" sz="2800"/>
              <a:t>until</a:t>
            </a:r>
          </a:p>
          <a:p>
            <a:r>
              <a:rPr lang="en-US" altLang="en-US" sz="2800"/>
              <a:t>up</a:t>
            </a:r>
          </a:p>
          <a:p>
            <a:r>
              <a:rPr lang="en-US" altLang="en-US" sz="2800"/>
              <a:t>upon</a:t>
            </a:r>
          </a:p>
          <a:p>
            <a:r>
              <a:rPr lang="en-US" altLang="en-US" sz="2800"/>
              <a:t>with</a:t>
            </a:r>
          </a:p>
          <a:p>
            <a:r>
              <a:rPr lang="en-US" altLang="en-US" sz="2800"/>
              <a:t>within</a:t>
            </a:r>
          </a:p>
          <a:p>
            <a:r>
              <a:rPr lang="en-US" altLang="en-US" sz="2800"/>
              <a:t>without</a:t>
            </a:r>
          </a:p>
          <a:p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57426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2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 autoUpdateAnimBg="0"/>
      <p:bldP spid="25603" grpId="0" animBg="1" autoUpdateAnimBg="0"/>
      <p:bldP spid="25604" grpId="0" animBg="1" autoUpdateAnimBg="0"/>
      <p:bldP spid="25605" grpId="0" animBg="1" autoUpdateAnimBg="0"/>
      <p:bldP spid="25606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9EB23484-BD2E-EB45-BFF5-C39F6567A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0" y="207963"/>
            <a:ext cx="8032750" cy="1306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6000">
                <a:solidFill>
                  <a:schemeClr val="bg2"/>
                </a:solidFill>
              </a:rPr>
              <a:t>The conjunction</a:t>
            </a:r>
            <a:endParaRPr lang="en-US" altLang="en-US" sz="6000"/>
          </a:p>
        </p:txBody>
      </p:sp>
      <p:sp>
        <p:nvSpPr>
          <p:cNvPr id="23560" name="Rectangle 8">
            <a:extLst>
              <a:ext uri="{FF2B5EF4-FFF2-40B4-BE49-F238E27FC236}">
                <a16:creationId xmlns:a16="http://schemas.microsoft.com/office/drawing/2014/main" id="{30A79A8A-2CDB-3640-9558-ACE28AFEA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1" y="2087564"/>
            <a:ext cx="7802563" cy="5984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A conjunction is</a:t>
            </a:r>
            <a:r>
              <a:rPr lang="en-US" altLang="en-US" sz="3600">
                <a:solidFill>
                  <a:schemeClr val="bg2"/>
                </a:solidFill>
              </a:rPr>
              <a:t> a word that joins words</a:t>
            </a:r>
          </a:p>
          <a:p>
            <a:r>
              <a:rPr lang="en-US" altLang="en-US" sz="3600">
                <a:solidFill>
                  <a:schemeClr val="bg2"/>
                </a:solidFill>
              </a:rPr>
              <a:t>or groups of words.</a:t>
            </a:r>
            <a:endParaRPr lang="en-US" altLang="en-US"/>
          </a:p>
        </p:txBody>
      </p:sp>
      <p:pic>
        <p:nvPicPr>
          <p:cNvPr id="23565" name="Picture 13" descr="A_ECI070">
            <a:extLst>
              <a:ext uri="{FF2B5EF4-FFF2-40B4-BE49-F238E27FC236}">
                <a16:creationId xmlns:a16="http://schemas.microsoft.com/office/drawing/2014/main" id="{288C8BAD-E310-A545-9284-0D5FB0A99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3260726"/>
            <a:ext cx="2235200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0" name="Rectangle 18">
            <a:extLst>
              <a:ext uri="{FF2B5EF4-FFF2-40B4-BE49-F238E27FC236}">
                <a16:creationId xmlns:a16="http://schemas.microsoft.com/office/drawing/2014/main" id="{CF62B330-E456-8642-A9C6-5AC61A8D7115}"/>
              </a:ext>
            </a:extLst>
          </p:cNvPr>
          <p:cNvSpPr>
            <a:spLocks noChangeArrowheads="1"/>
          </p:cNvSpPr>
          <p:nvPr/>
        </p:nvSpPr>
        <p:spPr bwMode="auto">
          <a:xfrm rot="19426826">
            <a:off x="3551238" y="3581400"/>
            <a:ext cx="1746250" cy="361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7200"/>
              <a:t>and</a:t>
            </a:r>
            <a:endParaRPr lang="en-US" altLang="en-US"/>
          </a:p>
          <a:p>
            <a:endParaRPr lang="en-US" altLang="en-US"/>
          </a:p>
        </p:txBody>
      </p:sp>
      <p:sp>
        <p:nvSpPr>
          <p:cNvPr id="23571" name="Rectangle 19">
            <a:extLst>
              <a:ext uri="{FF2B5EF4-FFF2-40B4-BE49-F238E27FC236}">
                <a16:creationId xmlns:a16="http://schemas.microsoft.com/office/drawing/2014/main" id="{76299867-F91F-2C47-AFF2-B405CB69F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3429001"/>
            <a:ext cx="1746250" cy="1101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5400"/>
              <a:t>or</a:t>
            </a:r>
            <a:endParaRPr lang="en-US" altLang="en-US"/>
          </a:p>
        </p:txBody>
      </p:sp>
      <p:sp>
        <p:nvSpPr>
          <p:cNvPr id="23572" name="Rectangle 20">
            <a:extLst>
              <a:ext uri="{FF2B5EF4-FFF2-40B4-BE49-F238E27FC236}">
                <a16:creationId xmlns:a16="http://schemas.microsoft.com/office/drawing/2014/main" id="{3B885130-822B-724F-ABCD-DAA1A71DB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6825" y="6191250"/>
            <a:ext cx="4751388" cy="666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6600"/>
              <a:t>but</a:t>
            </a:r>
          </a:p>
        </p:txBody>
      </p:sp>
      <p:sp>
        <p:nvSpPr>
          <p:cNvPr id="23573" name="Rectangle 21">
            <a:extLst>
              <a:ext uri="{FF2B5EF4-FFF2-40B4-BE49-F238E27FC236}">
                <a16:creationId xmlns:a16="http://schemas.microsoft.com/office/drawing/2014/main" id="{BBEF5628-37A8-154E-9637-BEDB4D1D8425}"/>
              </a:ext>
            </a:extLst>
          </p:cNvPr>
          <p:cNvSpPr>
            <a:spLocks noChangeArrowheads="1"/>
          </p:cNvSpPr>
          <p:nvPr/>
        </p:nvSpPr>
        <p:spPr bwMode="auto">
          <a:xfrm rot="20755256">
            <a:off x="2830514" y="5054601"/>
            <a:ext cx="2625725" cy="879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6000"/>
              <a:t>either/or</a:t>
            </a:r>
            <a:endParaRPr lang="en-US" altLang="en-US" sz="4800"/>
          </a:p>
        </p:txBody>
      </p:sp>
      <p:sp>
        <p:nvSpPr>
          <p:cNvPr id="23574" name="Rectangle 22">
            <a:extLst>
              <a:ext uri="{FF2B5EF4-FFF2-40B4-BE49-F238E27FC236}">
                <a16:creationId xmlns:a16="http://schemas.microsoft.com/office/drawing/2014/main" id="{09707D64-CDF8-A343-8809-FEA17F47258B}"/>
              </a:ext>
            </a:extLst>
          </p:cNvPr>
          <p:cNvSpPr>
            <a:spLocks noChangeArrowheads="1"/>
          </p:cNvSpPr>
          <p:nvPr/>
        </p:nvSpPr>
        <p:spPr bwMode="auto">
          <a:xfrm rot="850670">
            <a:off x="7213601" y="4797426"/>
            <a:ext cx="3078163" cy="879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6600"/>
              <a:t>neither/nor</a:t>
            </a:r>
            <a:endParaRPr lang="en-US" altLang="en-US"/>
          </a:p>
        </p:txBody>
      </p:sp>
      <p:pic>
        <p:nvPicPr>
          <p:cNvPr id="23577" name="j0093518.wav">
            <a:hlinkClick r:id="" action="ppaction://media"/>
            <a:extLst>
              <a:ext uri="{FF2B5EF4-FFF2-40B4-BE49-F238E27FC236}">
                <a16:creationId xmlns:a16="http://schemas.microsoft.com/office/drawing/2014/main" id="{15E7B35D-0438-234B-A4F4-37A50739EBBC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2438" y="3124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91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TLCL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009597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5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" fill="hold"/>
                                        <p:tgtEl>
                                          <p:spTgt spid="235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7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77"/>
                </p:tgtEl>
              </p:cMediaNode>
            </p:audio>
          </p:childTnLst>
        </p:cTn>
      </p:par>
    </p:tnLst>
    <p:bldLst>
      <p:bldP spid="23554" grpId="0" animBg="1" autoUpdateAnimBg="0"/>
      <p:bldP spid="23560" grpId="0" animBg="1" autoUpdateAnimBg="0"/>
      <p:bldP spid="23570" grpId="0" animBg="1" autoUpdateAnimBg="0"/>
      <p:bldP spid="23571" grpId="0" animBg="1" autoUpdateAnimBg="0"/>
      <p:bldP spid="23572" grpId="0" animBg="1" autoUpdateAnimBg="0"/>
      <p:bldP spid="23573" grpId="0" animBg="1" autoUpdateAnimBg="0"/>
      <p:bldP spid="23574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93" name="j0074231.mid">
            <a:hlinkClick r:id="" action="ppaction://media"/>
            <a:extLst>
              <a:ext uri="{FF2B5EF4-FFF2-40B4-BE49-F238E27FC236}">
                <a16:creationId xmlns:a16="http://schemas.microsoft.com/office/drawing/2014/main" id="{831175E5-E0B8-734D-A9B7-CFAFFC5540F3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1292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2">
            <a:extLst>
              <a:ext uri="{FF2B5EF4-FFF2-40B4-BE49-F238E27FC236}">
                <a16:creationId xmlns:a16="http://schemas.microsoft.com/office/drawing/2014/main" id="{0A673525-9DD2-CD44-BCDF-84AC8C004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2550" y="195264"/>
            <a:ext cx="6997700" cy="1489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6600"/>
              <a:t>The interjection</a:t>
            </a:r>
            <a:endParaRPr lang="en-US" altLang="en-US" sz="3200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152853E7-0997-344A-86EF-0DEF11779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2551" y="2246314"/>
            <a:ext cx="7840663" cy="11826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is an exclamatory word that expresses</a:t>
            </a:r>
          </a:p>
          <a:p>
            <a:r>
              <a:rPr lang="en-US" altLang="en-US"/>
              <a:t>emotion</a:t>
            </a:r>
          </a:p>
        </p:txBody>
      </p:sp>
      <p:pic>
        <p:nvPicPr>
          <p:cNvPr id="24583" name="Picture 7" descr="PPLGP043">
            <a:extLst>
              <a:ext uri="{FF2B5EF4-FFF2-40B4-BE49-F238E27FC236}">
                <a16:creationId xmlns:a16="http://schemas.microsoft.com/office/drawing/2014/main" id="{B30E47E1-24A6-2A40-A9A5-955ED69DA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0" y="3138488"/>
            <a:ext cx="1735138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Rectangle 8">
            <a:extLst>
              <a:ext uri="{FF2B5EF4-FFF2-40B4-BE49-F238E27FC236}">
                <a16:creationId xmlns:a16="http://schemas.microsoft.com/office/drawing/2014/main" id="{8078C696-5E11-824A-8475-00095C0BE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4326" y="3429000"/>
            <a:ext cx="4824413" cy="565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>
                <a:solidFill>
                  <a:schemeClr val="bg2"/>
                </a:solidFill>
                <a:latin typeface="Tubular" pitchFamily="2" charset="0"/>
              </a:rPr>
              <a:t>Goodness</a:t>
            </a:r>
            <a:r>
              <a:rPr lang="en-US" altLang="en-US" sz="2400">
                <a:solidFill>
                  <a:schemeClr val="bg2"/>
                </a:solidFill>
                <a:latin typeface="Tubular" pitchFamily="2" charset="0"/>
              </a:rPr>
              <a:t>! What a cute baby!</a:t>
            </a:r>
            <a:endParaRPr lang="en-US" altLang="en-US" sz="2800">
              <a:latin typeface="Tubular" pitchFamily="2" charset="0"/>
            </a:endParaRPr>
          </a:p>
        </p:txBody>
      </p:sp>
      <p:pic>
        <p:nvPicPr>
          <p:cNvPr id="24586" name="Picture 10" descr="PPLGP090">
            <a:extLst>
              <a:ext uri="{FF2B5EF4-FFF2-40B4-BE49-F238E27FC236}">
                <a16:creationId xmlns:a16="http://schemas.microsoft.com/office/drawing/2014/main" id="{21D5766B-F981-EC45-9C77-B93216CB5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4" y="4237039"/>
            <a:ext cx="4205287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Rectangle 11">
            <a:extLst>
              <a:ext uri="{FF2B5EF4-FFF2-40B4-BE49-F238E27FC236}">
                <a16:creationId xmlns:a16="http://schemas.microsoft.com/office/drawing/2014/main" id="{0ED9231B-7D04-2D4C-BB9E-E35925611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3075" y="5434013"/>
            <a:ext cx="3132138" cy="11477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chemeClr val="bg2"/>
                </a:solidFill>
                <a:latin typeface="Tubular" pitchFamily="2" charset="0"/>
              </a:rPr>
              <a:t>Wow! Look at that</a:t>
            </a:r>
          </a:p>
          <a:p>
            <a:r>
              <a:rPr lang="en-US" altLang="en-US" sz="2800">
                <a:solidFill>
                  <a:schemeClr val="bg2"/>
                </a:solidFill>
                <a:latin typeface="Tubular" pitchFamily="2" charset="0"/>
              </a:rPr>
              <a:t>sunset!</a:t>
            </a:r>
          </a:p>
        </p:txBody>
      </p:sp>
    </p:spTree>
    <p:extLst>
      <p:ext uri="{BB962C8B-B14F-4D97-AF65-F5344CB8AC3E}">
        <p14:creationId xmlns:p14="http://schemas.microsoft.com/office/powerpoint/2010/main" val="90379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245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93"/>
                </p:tgtEl>
              </p:cMediaNode>
            </p:audio>
          </p:childTnLst>
        </p:cTn>
      </p:par>
    </p:tnLst>
    <p:bldLst>
      <p:bldP spid="24578" grpId="0" animBg="1" autoUpdateAnimBg="0"/>
      <p:bldP spid="24579" grpId="0" animBg="1" autoUpdateAnimBg="0"/>
      <p:bldP spid="24584" grpId="0" animBg="1" autoUpdateAnimBg="0"/>
      <p:bldP spid="24587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5AA729C-0C6A-3B4F-9C1B-B36C09D89F9E}"/>
              </a:ext>
            </a:extLst>
          </p:cNvPr>
          <p:cNvSpPr txBox="1"/>
          <p:nvPr/>
        </p:nvSpPr>
        <p:spPr>
          <a:xfrm>
            <a:off x="3314700" y="673100"/>
            <a:ext cx="48641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9900" dirty="0">
                <a:solidFill>
                  <a:srgbClr val="FF0000"/>
                </a:solidFill>
                <a:cs typeface="2  Homa" panose="00000400000000000000" pitchFamily="2" charset="-78"/>
              </a:rPr>
              <a:t>پ</a:t>
            </a:r>
            <a:r>
              <a:rPr lang="fa-IR" sz="19900" dirty="0">
                <a:solidFill>
                  <a:srgbClr val="00B050"/>
                </a:solidFill>
                <a:cs typeface="2  Homa" panose="00000400000000000000" pitchFamily="2" charset="-78"/>
              </a:rPr>
              <a:t>ا</a:t>
            </a:r>
            <a:r>
              <a:rPr lang="fa-IR" sz="19900" dirty="0">
                <a:solidFill>
                  <a:srgbClr val="FFC000"/>
                </a:solidFill>
                <a:cs typeface="2  Homa" panose="00000400000000000000" pitchFamily="2" charset="-78"/>
              </a:rPr>
              <a:t>ی</a:t>
            </a:r>
            <a:r>
              <a:rPr lang="fa-IR" sz="19900" dirty="0">
                <a:solidFill>
                  <a:schemeClr val="accent3">
                    <a:lumMod val="50000"/>
                  </a:schemeClr>
                </a:solidFill>
                <a:cs typeface="2  Homa" panose="00000400000000000000" pitchFamily="2" charset="-78"/>
              </a:rPr>
              <a:t>ا</a:t>
            </a:r>
            <a:r>
              <a:rPr lang="fa-IR" sz="19900" dirty="0">
                <a:solidFill>
                  <a:srgbClr val="0070C0"/>
                </a:solidFill>
                <a:cs typeface="2  Homa" panose="00000400000000000000" pitchFamily="2" charset="-78"/>
              </a:rPr>
              <a:t>ن</a:t>
            </a:r>
            <a:endParaRPr lang="en-US" sz="19900" dirty="0">
              <a:solidFill>
                <a:srgbClr val="0070C0"/>
              </a:solidFill>
              <a:cs typeface="2  Homa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9FEF96-2CC9-AC44-84CF-7BCFEC839F96}"/>
              </a:ext>
            </a:extLst>
          </p:cNvPr>
          <p:cNvSpPr txBox="1"/>
          <p:nvPr/>
        </p:nvSpPr>
        <p:spPr>
          <a:xfrm>
            <a:off x="494647" y="502668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fa-IR" sz="2800" b="1" dirty="0" err="1">
                <a:solidFill>
                  <a:schemeClr val="tx2"/>
                </a:solidFill>
                <a:latin typeface="B Koodak" pitchFamily="2" charset="-78"/>
                <a:cs typeface="B Koodak" pitchFamily="2" charset="-78"/>
              </a:rPr>
              <a:t>آموزشکده</a:t>
            </a:r>
            <a:r>
              <a:rPr lang="fa-IR" sz="2800" b="1" dirty="0">
                <a:solidFill>
                  <a:schemeClr val="tx2"/>
                </a:solidFill>
                <a:latin typeface="B Koodak" pitchFamily="2" charset="-78"/>
                <a:cs typeface="B Koodak" pitchFamily="2" charset="-78"/>
              </a:rPr>
              <a:t> فنی امام حسین</a:t>
            </a:r>
            <a:r>
              <a:rPr lang="fa-IR" sz="2800" b="1" baseline="30000" dirty="0">
                <a:solidFill>
                  <a:schemeClr val="tx2"/>
                </a:solidFill>
                <a:latin typeface="B Koodak" pitchFamily="2" charset="-78"/>
                <a:cs typeface="B Koodak" pitchFamily="2" charset="-78"/>
              </a:rPr>
              <a:t>(ع)</a:t>
            </a:r>
            <a:r>
              <a:rPr lang="fa-IR" sz="2800" b="1" dirty="0">
                <a:solidFill>
                  <a:schemeClr val="tx2"/>
                </a:solidFill>
                <a:latin typeface="B Koodak" pitchFamily="2" charset="-78"/>
                <a:cs typeface="B Koodak" pitchFamily="2" charset="-78"/>
              </a:rPr>
              <a:t> </a:t>
            </a:r>
            <a:r>
              <a:rPr lang="fa-IR" sz="2800" b="1" dirty="0" err="1">
                <a:solidFill>
                  <a:schemeClr val="tx2"/>
                </a:solidFill>
                <a:latin typeface="B Koodak" pitchFamily="2" charset="-78"/>
                <a:cs typeface="B Koodak" pitchFamily="2" charset="-78"/>
              </a:rPr>
              <a:t>استهبان</a:t>
            </a:r>
            <a:endParaRPr lang="en-US" sz="2800" b="1" dirty="0">
              <a:solidFill>
                <a:schemeClr val="tx2"/>
              </a:solidFill>
              <a:latin typeface="B Koodak" pitchFamily="2" charset="-78"/>
              <a:cs typeface="B Koodak" pitchFamily="2" charset="-78"/>
            </a:endParaRPr>
          </a:p>
        </p:txBody>
      </p:sp>
      <p:sp>
        <p:nvSpPr>
          <p:cNvPr id="10" name="TextBox 9">
            <a:hlinkClick r:id="rId2"/>
            <a:extLst>
              <a:ext uri="{FF2B5EF4-FFF2-40B4-BE49-F238E27FC236}">
                <a16:creationId xmlns:a16="http://schemas.microsoft.com/office/drawing/2014/main" id="{E558B833-8CCE-8E4D-94EB-B45F1D294540}"/>
              </a:ext>
            </a:extLst>
          </p:cNvPr>
          <p:cNvSpPr txBox="1"/>
          <p:nvPr/>
        </p:nvSpPr>
        <p:spPr>
          <a:xfrm>
            <a:off x="1028700" y="5549900"/>
            <a:ext cx="345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Ahmad Kazemi</a:t>
            </a:r>
          </a:p>
        </p:txBody>
      </p:sp>
    </p:spTree>
    <p:extLst>
      <p:ext uri="{BB962C8B-B14F-4D97-AF65-F5344CB8AC3E}">
        <p14:creationId xmlns:p14="http://schemas.microsoft.com/office/powerpoint/2010/main" val="40451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5822" y="2551837"/>
            <a:ext cx="9096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omic Sans MS" pitchFamily="66" charset="0"/>
              </a:rPr>
              <a:t>Sentences Clauses Phrase</a:t>
            </a:r>
          </a:p>
          <a:p>
            <a:pPr algn="ctr"/>
            <a:r>
              <a:rPr lang="fa-IR" sz="5400" dirty="0">
                <a:cs typeface="2  Homa" panose="00000400000000000000" pitchFamily="2" charset="-78"/>
              </a:rPr>
              <a:t>ساختار جملات</a:t>
            </a:r>
          </a:p>
        </p:txBody>
      </p:sp>
      <p:sp>
        <p:nvSpPr>
          <p:cNvPr id="5" name="TextBox 4">
            <a:hlinkClick r:id="rId2"/>
          </p:cNvPr>
          <p:cNvSpPr txBox="1"/>
          <p:nvPr/>
        </p:nvSpPr>
        <p:spPr>
          <a:xfrm>
            <a:off x="4813300" y="6457890"/>
            <a:ext cx="278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000" dirty="0">
                <a:solidFill>
                  <a:srgbClr val="F2F2F2"/>
                </a:solidFill>
                <a:latin typeface="Zekton Free" panose="02000506020000020004" pitchFamily="2" charset="0"/>
              </a:rPr>
              <a:t>Ahmad Kazemi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49558" y="689789"/>
            <a:ext cx="369288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1500" dirty="0">
                <a:cs typeface="2  Homa" panose="00000400000000000000" pitchFamily="2" charset="-78"/>
              </a:rPr>
              <a:t>۱</a:t>
            </a:r>
          </a:p>
        </p:txBody>
      </p:sp>
    </p:spTree>
    <p:extLst>
      <p:ext uri="{BB962C8B-B14F-4D97-AF65-F5344CB8AC3E}">
        <p14:creationId xmlns:p14="http://schemas.microsoft.com/office/powerpoint/2010/main" val="245698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9" y="403305"/>
            <a:ext cx="7970231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3333" y="4653137"/>
            <a:ext cx="655272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Ali</a:t>
            </a:r>
            <a:r>
              <a:rPr lang="en-US" sz="4400" dirty="0"/>
              <a:t> </a:t>
            </a:r>
            <a:r>
              <a:rPr lang="en-US" sz="4400" dirty="0">
                <a:solidFill>
                  <a:srgbClr val="00B050"/>
                </a:solidFill>
              </a:rPr>
              <a:t>closed</a:t>
            </a:r>
            <a:r>
              <a:rPr lang="en-US" sz="4400" dirty="0"/>
              <a:t> </a:t>
            </a:r>
            <a:r>
              <a:rPr lang="en-US" sz="4400" dirty="0">
                <a:solidFill>
                  <a:srgbClr val="3399FF"/>
                </a:solidFill>
              </a:rPr>
              <a:t>the door</a:t>
            </a:r>
            <a:endParaRPr lang="fa-IR" sz="4400" dirty="0">
              <a:solidFill>
                <a:srgbClr val="3399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38400" y="5453980"/>
            <a:ext cx="1447800" cy="990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srgbClr val="FF0000"/>
                </a:solidFill>
                <a:latin typeface="Curlz MT" pitchFamily="82" charset="0"/>
                <a:cs typeface="B Traffic" pitchFamily="2" charset="-78"/>
              </a:rPr>
              <a:t>فاعل</a:t>
            </a:r>
            <a:endParaRPr lang="en-US" sz="4400" b="1" dirty="0">
              <a:solidFill>
                <a:srgbClr val="FF0000"/>
              </a:solidFill>
              <a:latin typeface="Curlz MT" pitchFamily="82" charset="0"/>
              <a:cs typeface="B Traffic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86200" y="5444462"/>
            <a:ext cx="1447800" cy="990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srgbClr val="00B050"/>
                </a:solidFill>
                <a:latin typeface="Curlz MT" pitchFamily="82" charset="0"/>
                <a:cs typeface="B Traffic" pitchFamily="2" charset="-78"/>
              </a:rPr>
              <a:t>فعل</a:t>
            </a:r>
            <a:endParaRPr lang="en-US" sz="4400" b="1" dirty="0">
              <a:solidFill>
                <a:srgbClr val="00B050"/>
              </a:solidFill>
              <a:latin typeface="Curlz MT" pitchFamily="82" charset="0"/>
              <a:cs typeface="B Traffic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24030" y="5444462"/>
            <a:ext cx="1780082" cy="990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srgbClr val="3399FF"/>
                </a:solidFill>
                <a:latin typeface="Curlz MT" pitchFamily="82" charset="0"/>
                <a:cs typeface="B Traffic" pitchFamily="2" charset="-78"/>
              </a:rPr>
              <a:t>مفعول</a:t>
            </a:r>
            <a:endParaRPr lang="en-US" sz="4400" b="1" dirty="0">
              <a:solidFill>
                <a:srgbClr val="3399FF"/>
              </a:solidFill>
              <a:latin typeface="Curlz MT" pitchFamily="82" charset="0"/>
              <a:cs typeface="B Traff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1381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3333" y="764705"/>
            <a:ext cx="655272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Ali</a:t>
            </a:r>
            <a:r>
              <a:rPr lang="en-US" sz="4400" dirty="0"/>
              <a:t> </a:t>
            </a:r>
            <a:r>
              <a:rPr lang="en-US" sz="4400" dirty="0">
                <a:solidFill>
                  <a:srgbClr val="00B050"/>
                </a:solidFill>
              </a:rPr>
              <a:t>closed</a:t>
            </a:r>
            <a:r>
              <a:rPr lang="en-US" sz="4400" dirty="0"/>
              <a:t> </a:t>
            </a:r>
            <a:r>
              <a:rPr lang="en-US" sz="4400" dirty="0">
                <a:solidFill>
                  <a:srgbClr val="3399FF"/>
                </a:solidFill>
              </a:rPr>
              <a:t>the door</a:t>
            </a:r>
            <a:endParaRPr lang="fa-IR" sz="4400" dirty="0">
              <a:solidFill>
                <a:srgbClr val="3399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38400" y="1565548"/>
            <a:ext cx="1447800" cy="990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srgbClr val="FF0000"/>
                </a:solidFill>
                <a:latin typeface="Curlz MT" pitchFamily="82" charset="0"/>
                <a:cs typeface="B Traffic" pitchFamily="2" charset="-78"/>
              </a:rPr>
              <a:t>فاعل</a:t>
            </a:r>
            <a:endParaRPr lang="en-US" sz="4400" b="1" dirty="0">
              <a:solidFill>
                <a:srgbClr val="FF0000"/>
              </a:solidFill>
              <a:latin typeface="Curlz MT" pitchFamily="82" charset="0"/>
              <a:cs typeface="B Traffic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86200" y="1556030"/>
            <a:ext cx="1447800" cy="990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srgbClr val="00B050"/>
                </a:solidFill>
                <a:latin typeface="Curlz MT" pitchFamily="82" charset="0"/>
                <a:cs typeface="B Traffic" pitchFamily="2" charset="-78"/>
              </a:rPr>
              <a:t>فعل</a:t>
            </a:r>
            <a:endParaRPr lang="en-US" sz="4400" b="1" dirty="0">
              <a:solidFill>
                <a:srgbClr val="00B050"/>
              </a:solidFill>
              <a:latin typeface="Curlz MT" pitchFamily="82" charset="0"/>
              <a:cs typeface="B Traffic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24030" y="1556030"/>
            <a:ext cx="1780082" cy="990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srgbClr val="3399FF"/>
                </a:solidFill>
                <a:latin typeface="Curlz MT" pitchFamily="82" charset="0"/>
                <a:cs typeface="B Traffic" pitchFamily="2" charset="-78"/>
              </a:rPr>
              <a:t>مفعول</a:t>
            </a:r>
            <a:endParaRPr lang="en-US" sz="4400" b="1" dirty="0">
              <a:solidFill>
                <a:srgbClr val="3399FF"/>
              </a:solidFill>
              <a:latin typeface="Curlz MT" pitchFamily="82" charset="0"/>
              <a:cs typeface="B Traffic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7608" y="3077717"/>
            <a:ext cx="655272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Sara </a:t>
            </a:r>
            <a:r>
              <a:rPr lang="en-US" sz="4400" dirty="0">
                <a:solidFill>
                  <a:srgbClr val="00B050"/>
                </a:solidFill>
              </a:rPr>
              <a:t>plays </a:t>
            </a:r>
            <a:r>
              <a:rPr lang="en-US" sz="4400" dirty="0">
                <a:solidFill>
                  <a:srgbClr val="3399FF"/>
                </a:solidFill>
              </a:rPr>
              <a:t>football</a:t>
            </a:r>
            <a:endParaRPr lang="fa-IR" sz="4400" dirty="0">
              <a:solidFill>
                <a:srgbClr val="3399FF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52675" y="3878560"/>
            <a:ext cx="1447800" cy="990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srgbClr val="FF0000"/>
                </a:solidFill>
                <a:latin typeface="Curlz MT" pitchFamily="82" charset="0"/>
                <a:cs typeface="B Traffic" pitchFamily="2" charset="-78"/>
              </a:rPr>
              <a:t>فاعل</a:t>
            </a:r>
            <a:endParaRPr lang="en-US" sz="4400" b="1" dirty="0">
              <a:solidFill>
                <a:srgbClr val="FF0000"/>
              </a:solidFill>
              <a:latin typeface="Curlz MT" pitchFamily="82" charset="0"/>
              <a:cs typeface="B Traffic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900475" y="3869042"/>
            <a:ext cx="1447800" cy="990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srgbClr val="00B050"/>
                </a:solidFill>
                <a:latin typeface="Curlz MT" pitchFamily="82" charset="0"/>
                <a:cs typeface="B Traffic" pitchFamily="2" charset="-78"/>
              </a:rPr>
              <a:t>فعل</a:t>
            </a:r>
            <a:endParaRPr lang="en-US" sz="4400" b="1" dirty="0">
              <a:solidFill>
                <a:srgbClr val="00B050"/>
              </a:solidFill>
              <a:latin typeface="Curlz MT" pitchFamily="82" charset="0"/>
              <a:cs typeface="B Traffic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38305" y="3869042"/>
            <a:ext cx="1780082" cy="990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srgbClr val="3399FF"/>
                </a:solidFill>
                <a:latin typeface="Curlz MT" pitchFamily="82" charset="0"/>
                <a:cs typeface="B Traffic" pitchFamily="2" charset="-78"/>
              </a:rPr>
              <a:t>مفعول</a:t>
            </a:r>
            <a:endParaRPr lang="en-US" sz="4400" b="1" dirty="0">
              <a:solidFill>
                <a:srgbClr val="3399FF"/>
              </a:solidFill>
              <a:latin typeface="Curlz MT" pitchFamily="82" charset="0"/>
              <a:cs typeface="B Traff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898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3333" y="764705"/>
            <a:ext cx="655272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Ali</a:t>
            </a:r>
            <a:r>
              <a:rPr lang="en-US" sz="4400" dirty="0"/>
              <a:t> </a:t>
            </a:r>
            <a:r>
              <a:rPr lang="en-US" sz="4400" dirty="0">
                <a:solidFill>
                  <a:srgbClr val="00B050"/>
                </a:solidFill>
              </a:rPr>
              <a:t>closed</a:t>
            </a:r>
            <a:r>
              <a:rPr lang="en-US" sz="4400" dirty="0"/>
              <a:t> </a:t>
            </a:r>
            <a:r>
              <a:rPr lang="en-US" sz="4400" dirty="0">
                <a:solidFill>
                  <a:srgbClr val="3399FF"/>
                </a:solidFill>
              </a:rPr>
              <a:t>the door</a:t>
            </a:r>
            <a:endParaRPr lang="fa-IR" sz="4400" dirty="0">
              <a:solidFill>
                <a:srgbClr val="3399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38400" y="1565548"/>
            <a:ext cx="1447800" cy="990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srgbClr val="FF0000"/>
                </a:solidFill>
                <a:latin typeface="Curlz MT" pitchFamily="82" charset="0"/>
                <a:cs typeface="B Traffic" pitchFamily="2" charset="-78"/>
              </a:rPr>
              <a:t>فاعل</a:t>
            </a:r>
            <a:endParaRPr lang="en-US" sz="4400" b="1" dirty="0">
              <a:solidFill>
                <a:srgbClr val="FF0000"/>
              </a:solidFill>
              <a:latin typeface="Curlz MT" pitchFamily="82" charset="0"/>
              <a:cs typeface="B Traffic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86200" y="1556030"/>
            <a:ext cx="1447800" cy="990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srgbClr val="00B050"/>
                </a:solidFill>
                <a:latin typeface="Curlz MT" pitchFamily="82" charset="0"/>
                <a:cs typeface="B Traffic" pitchFamily="2" charset="-78"/>
              </a:rPr>
              <a:t>فعل</a:t>
            </a:r>
            <a:endParaRPr lang="en-US" sz="4400" b="1" dirty="0">
              <a:solidFill>
                <a:srgbClr val="00B050"/>
              </a:solidFill>
              <a:latin typeface="Curlz MT" pitchFamily="82" charset="0"/>
              <a:cs typeface="B Traffic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24030" y="1556030"/>
            <a:ext cx="1780082" cy="990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srgbClr val="3399FF"/>
                </a:solidFill>
                <a:latin typeface="Curlz MT" pitchFamily="82" charset="0"/>
                <a:cs typeface="B Traffic" pitchFamily="2" charset="-78"/>
              </a:rPr>
              <a:t>مفعول</a:t>
            </a:r>
            <a:endParaRPr lang="en-US" sz="4400" b="1" dirty="0">
              <a:solidFill>
                <a:srgbClr val="3399FF"/>
              </a:solidFill>
              <a:latin typeface="Curlz MT" pitchFamily="82" charset="0"/>
              <a:cs typeface="B Traffic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7608" y="3077717"/>
            <a:ext cx="655272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Sara </a:t>
            </a:r>
            <a:r>
              <a:rPr lang="en-US" sz="4400" dirty="0">
                <a:solidFill>
                  <a:srgbClr val="00B050"/>
                </a:solidFill>
              </a:rPr>
              <a:t>plays </a:t>
            </a:r>
            <a:r>
              <a:rPr lang="en-US" sz="4400" dirty="0">
                <a:solidFill>
                  <a:srgbClr val="3399FF"/>
                </a:solidFill>
              </a:rPr>
              <a:t>football</a:t>
            </a:r>
            <a:endParaRPr lang="fa-IR" sz="4400" dirty="0">
              <a:solidFill>
                <a:srgbClr val="3399FF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52675" y="3878560"/>
            <a:ext cx="1447800" cy="990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srgbClr val="FF0000"/>
                </a:solidFill>
                <a:latin typeface="Curlz MT" pitchFamily="82" charset="0"/>
                <a:cs typeface="B Traffic" pitchFamily="2" charset="-78"/>
              </a:rPr>
              <a:t>فاعل</a:t>
            </a:r>
            <a:endParaRPr lang="en-US" sz="4400" b="1" dirty="0">
              <a:solidFill>
                <a:srgbClr val="FF0000"/>
              </a:solidFill>
              <a:latin typeface="Curlz MT" pitchFamily="82" charset="0"/>
              <a:cs typeface="B Traffic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900475" y="3869042"/>
            <a:ext cx="1447800" cy="990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srgbClr val="00B050"/>
                </a:solidFill>
                <a:latin typeface="Curlz MT" pitchFamily="82" charset="0"/>
                <a:cs typeface="B Traffic" pitchFamily="2" charset="-78"/>
              </a:rPr>
              <a:t>فعل</a:t>
            </a:r>
            <a:endParaRPr lang="en-US" sz="4400" b="1" dirty="0">
              <a:solidFill>
                <a:srgbClr val="00B050"/>
              </a:solidFill>
              <a:latin typeface="Curlz MT" pitchFamily="82" charset="0"/>
              <a:cs typeface="B Traffic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38305" y="3869042"/>
            <a:ext cx="1780082" cy="990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srgbClr val="3399FF"/>
                </a:solidFill>
                <a:latin typeface="Curlz MT" pitchFamily="82" charset="0"/>
                <a:cs typeface="B Traffic" pitchFamily="2" charset="-78"/>
              </a:rPr>
              <a:t>مفعول</a:t>
            </a:r>
            <a:endParaRPr lang="en-US" sz="4400" b="1" dirty="0">
              <a:solidFill>
                <a:srgbClr val="3399FF"/>
              </a:solidFill>
              <a:latin typeface="Curlz MT" pitchFamily="82" charset="0"/>
              <a:cs typeface="B Traffic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495600" y="704600"/>
            <a:ext cx="897600" cy="81658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urlz MT" pitchFamily="82" charset="0"/>
                <a:cs typeface="B Traffic" pitchFamily="2" charset="-78"/>
              </a:rPr>
              <a:t>He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423592" y="1565548"/>
            <a:ext cx="1462608" cy="98108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b="1" dirty="0">
                <a:solidFill>
                  <a:srgbClr val="FF0000"/>
                </a:solidFill>
                <a:latin typeface="Curlz MT" pitchFamily="82" charset="0"/>
                <a:cs typeface="B Traffic" pitchFamily="2" charset="-78"/>
              </a:rPr>
              <a:t>ضمیر فاعلی </a:t>
            </a:r>
            <a:endParaRPr lang="en-US" sz="1600" b="1" dirty="0">
              <a:solidFill>
                <a:srgbClr val="FF0000"/>
              </a:solidFill>
              <a:latin typeface="Curlz MT" pitchFamily="82" charset="0"/>
              <a:cs typeface="B Traffic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639616" y="3026012"/>
            <a:ext cx="1246584" cy="81658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urlz MT" pitchFamily="82" charset="0"/>
                <a:cs typeface="B Traffic" pitchFamily="2" charset="-78"/>
              </a:rPr>
              <a:t>she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423592" y="3888078"/>
            <a:ext cx="1462608" cy="98108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b="1" dirty="0">
                <a:solidFill>
                  <a:srgbClr val="FF0000"/>
                </a:solidFill>
                <a:latin typeface="Curlz MT" pitchFamily="82" charset="0"/>
                <a:cs typeface="B Traffic" pitchFamily="2" charset="-78"/>
              </a:rPr>
              <a:t>ضمیر فاعلی </a:t>
            </a:r>
            <a:endParaRPr lang="en-US" sz="1600" b="1" dirty="0">
              <a:solidFill>
                <a:srgbClr val="FF0000"/>
              </a:solidFill>
              <a:latin typeface="Curlz MT" pitchFamily="82" charset="0"/>
              <a:cs typeface="B Traff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300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>
                <a:cs typeface="B Traffic" pitchFamily="2" charset="-78"/>
              </a:rPr>
              <a:t>جمله ساده</a:t>
            </a:r>
            <a:endParaRPr lang="en-US" b="1" dirty="0">
              <a:cs typeface="B Traffic" pitchFamily="2" charset="-78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895601" y="3505201"/>
            <a:ext cx="4105419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294BD9"/>
                </a:solidFill>
              </a:rPr>
              <a:t>We  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58A034"/>
                </a:solidFill>
              </a:rPr>
              <a:t>went  </a:t>
            </a:r>
            <a:r>
              <a:rPr lang="en-US" sz="3200" b="1" dirty="0">
                <a:solidFill>
                  <a:srgbClr val="E400A8"/>
                </a:solidFill>
              </a:rPr>
              <a:t>to  </a:t>
            </a:r>
            <a:r>
              <a:rPr lang="en-US" sz="3200" b="1" dirty="0" err="1">
                <a:solidFill>
                  <a:srgbClr val="E400A8"/>
                </a:solidFill>
              </a:rPr>
              <a:t>Kashan</a:t>
            </a:r>
            <a:r>
              <a:rPr lang="en-US" sz="3200" b="1" dirty="0">
                <a:solidFill>
                  <a:srgbClr val="E400A8"/>
                </a:solidFill>
              </a:rPr>
              <a:t>.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286001" y="2286000"/>
            <a:ext cx="886781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2800" b="1" dirty="0">
                <a:solidFill>
                  <a:srgbClr val="294BD9"/>
                </a:solidFill>
                <a:cs typeface="B Traffic" pitchFamily="2" charset="-78"/>
              </a:rPr>
              <a:t>ضمیر</a:t>
            </a:r>
            <a:endParaRPr lang="en-US" sz="2800" b="1" dirty="0">
              <a:solidFill>
                <a:srgbClr val="294BD9"/>
              </a:solidFill>
              <a:cs typeface="B Traffic" pitchFamily="2" charset="-78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495801" y="2362200"/>
            <a:ext cx="681597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2800" b="1" dirty="0">
                <a:solidFill>
                  <a:srgbClr val="58A034"/>
                </a:solidFill>
                <a:cs typeface="B Traffic" pitchFamily="2" charset="-78"/>
              </a:rPr>
              <a:t>فعل</a:t>
            </a:r>
            <a:endParaRPr lang="en-US" sz="2800" b="1" dirty="0">
              <a:solidFill>
                <a:srgbClr val="58A034"/>
              </a:solidFill>
              <a:cs typeface="B Traffic" pitchFamily="2" charset="-78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286000" y="4876800"/>
            <a:ext cx="28956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2800" b="1" dirty="0">
                <a:cs typeface="B Traffic" pitchFamily="2" charset="-78"/>
              </a:rPr>
              <a:t>فاعل ساده</a:t>
            </a:r>
            <a:endParaRPr lang="en-US" sz="2800" b="1" dirty="0">
              <a:cs typeface="B Traffic" pitchFamily="2" charset="-78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867400" y="4876800"/>
            <a:ext cx="38100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2800" b="1" dirty="0">
                <a:cs typeface="B Traffic" pitchFamily="2" charset="-78"/>
              </a:rPr>
              <a:t>گزاره کامل</a:t>
            </a:r>
            <a:endParaRPr lang="en-US" sz="2800" b="1" dirty="0">
              <a:cs typeface="B Traffic" pitchFamily="2" charset="-78"/>
            </a:endParaRP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3124200" y="2819400"/>
            <a:ext cx="152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a-IR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V="1">
            <a:off x="3124200" y="4038600"/>
            <a:ext cx="1524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a-IR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flipH="1">
            <a:off x="4572000" y="2895600"/>
            <a:ext cx="685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a-IR"/>
          </a:p>
        </p:txBody>
      </p:sp>
      <p:sp>
        <p:nvSpPr>
          <p:cNvPr id="7180" name="AutoShape 12"/>
          <p:cNvSpPr>
            <a:spLocks/>
          </p:cNvSpPr>
          <p:nvPr/>
        </p:nvSpPr>
        <p:spPr bwMode="auto">
          <a:xfrm rot="-5361910">
            <a:off x="5680076" y="2433496"/>
            <a:ext cx="760413" cy="4043363"/>
          </a:xfrm>
          <a:prstGeom prst="leftBrace">
            <a:avLst>
              <a:gd name="adj1" fmla="val 44311"/>
              <a:gd name="adj2" fmla="val 5188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5953124" y="2362200"/>
            <a:ext cx="2475358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2800" b="1" dirty="0">
                <a:solidFill>
                  <a:srgbClr val="E400A8"/>
                </a:solidFill>
                <a:cs typeface="B Traffic" pitchFamily="2" charset="-78"/>
              </a:rPr>
              <a:t>عبارت حرف اضافه</a:t>
            </a:r>
            <a:endParaRPr lang="en-US" sz="2800" b="1" dirty="0">
              <a:solidFill>
                <a:srgbClr val="E400A8"/>
              </a:solidFill>
              <a:cs typeface="B Traffic" pitchFamily="2" charset="-78"/>
            </a:endParaRPr>
          </a:p>
        </p:txBody>
      </p:sp>
      <p:sp>
        <p:nvSpPr>
          <p:cNvPr id="7182" name="AutoShape 14"/>
          <p:cNvSpPr>
            <a:spLocks/>
          </p:cNvSpPr>
          <p:nvPr/>
        </p:nvSpPr>
        <p:spPr bwMode="auto">
          <a:xfrm rot="-16200000">
            <a:off x="5938830" y="2133600"/>
            <a:ext cx="685800" cy="2514600"/>
          </a:xfrm>
          <a:prstGeom prst="leftBrace">
            <a:avLst>
              <a:gd name="adj1" fmla="val 30556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2122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67000" y="714356"/>
            <a:ext cx="6965950" cy="3005157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  <a:cs typeface="Aban" pitchFamily="2" charset="-78"/>
              </a:rPr>
              <a:t>Ali(</a:t>
            </a:r>
            <a:r>
              <a:rPr lang="fa-IR" sz="2800" dirty="0">
                <a:solidFill>
                  <a:srgbClr val="FF0000"/>
                </a:solidFill>
                <a:cs typeface="Aban" pitchFamily="2" charset="-78"/>
              </a:rPr>
              <a:t>اسم</a:t>
            </a:r>
            <a:r>
              <a:rPr lang="en-US" sz="2800" dirty="0">
                <a:solidFill>
                  <a:srgbClr val="FF0000"/>
                </a:solidFill>
                <a:cs typeface="Aban" pitchFamily="2" charset="-78"/>
              </a:rPr>
              <a:t>) </a:t>
            </a:r>
            <a:r>
              <a:rPr lang="en-US" sz="2800" dirty="0">
                <a:cs typeface="Aban" pitchFamily="2" charset="-78"/>
              </a:rPr>
              <a:t>+ </a:t>
            </a:r>
            <a:br>
              <a:rPr lang="en-US" sz="2800" dirty="0">
                <a:cs typeface="Aban" pitchFamily="2" charset="-78"/>
              </a:rPr>
            </a:br>
            <a:r>
              <a:rPr lang="en-US" sz="2800" dirty="0">
                <a:solidFill>
                  <a:srgbClr val="FFC000"/>
                </a:solidFill>
                <a:cs typeface="Aban" pitchFamily="2" charset="-78"/>
              </a:rPr>
              <a:t>RUNS (</a:t>
            </a:r>
            <a:r>
              <a:rPr lang="fa-IR" sz="2800" dirty="0">
                <a:solidFill>
                  <a:srgbClr val="FFC000"/>
                </a:solidFill>
                <a:cs typeface="Aban" pitchFamily="2" charset="-78"/>
              </a:rPr>
              <a:t>فعل</a:t>
            </a:r>
            <a:r>
              <a:rPr lang="en-US" sz="2800" dirty="0">
                <a:solidFill>
                  <a:srgbClr val="FFC000"/>
                </a:solidFill>
                <a:cs typeface="Aban" pitchFamily="2" charset="-78"/>
              </a:rPr>
              <a:t>) </a:t>
            </a:r>
            <a:r>
              <a:rPr lang="en-US" sz="2800" dirty="0">
                <a:cs typeface="Aban" pitchFamily="2" charset="-78"/>
              </a:rPr>
              <a:t>+</a:t>
            </a:r>
            <a:r>
              <a:rPr lang="en-US" sz="2800" dirty="0">
                <a:solidFill>
                  <a:srgbClr val="FFC000"/>
                </a:solidFill>
                <a:cs typeface="Aban" pitchFamily="2" charset="-78"/>
              </a:rPr>
              <a:t> </a:t>
            </a:r>
            <a:br>
              <a:rPr lang="en-US" sz="2800" dirty="0">
                <a:solidFill>
                  <a:srgbClr val="FFC000"/>
                </a:solidFill>
                <a:cs typeface="Aban" pitchFamily="2" charset="-78"/>
              </a:rPr>
            </a:b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ban" pitchFamily="2" charset="-78"/>
              </a:rPr>
              <a:t>QUICKLY (</a:t>
            </a:r>
            <a:r>
              <a:rPr lang="fa-I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ban" pitchFamily="2" charset="-78"/>
              </a:rPr>
              <a:t>قید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ban" pitchFamily="2" charset="-78"/>
              </a:rPr>
              <a:t>) </a:t>
            </a:r>
            <a:r>
              <a:rPr lang="en-US" sz="2800" dirty="0">
                <a:cs typeface="Aban" pitchFamily="2" charset="-78"/>
              </a:rPr>
              <a:t>+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ban" pitchFamily="2" charset="-78"/>
              </a:rPr>
              <a:t>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ban" pitchFamily="2" charset="-78"/>
              </a:rPr>
            </a:br>
            <a:r>
              <a:rPr lang="en-US" sz="2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ban" pitchFamily="2" charset="-78"/>
              </a:rPr>
              <a:t>TO (</a:t>
            </a:r>
            <a:r>
              <a:rPr lang="fa-IR" sz="2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ban" pitchFamily="2" charset="-78"/>
              </a:rPr>
              <a:t>حرف اضافه</a:t>
            </a:r>
            <a:r>
              <a:rPr lang="en-US" sz="2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ban" pitchFamily="2" charset="-78"/>
              </a:rPr>
              <a:t>)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ban" pitchFamily="2" charset="-78"/>
              </a:rPr>
              <a:t>+</a:t>
            </a:r>
            <a:br>
              <a:rPr lang="en-US" sz="2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ban" pitchFamily="2" charset="-78"/>
              </a:rPr>
            </a:br>
            <a:r>
              <a:rPr lang="en-US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ban" pitchFamily="2" charset="-78"/>
              </a:rPr>
              <a:t>THE (</a:t>
            </a:r>
            <a:r>
              <a:rPr lang="fa-IR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ban" pitchFamily="2" charset="-78"/>
              </a:rPr>
              <a:t>حرف تعریف</a:t>
            </a:r>
            <a:r>
              <a:rPr lang="en-US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ban" pitchFamily="2" charset="-78"/>
              </a:rPr>
              <a:t>)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ban" pitchFamily="2" charset="-78"/>
              </a:rPr>
              <a:t>+</a:t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ban" pitchFamily="2" charset="-78"/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ban" pitchFamily="2" charset="-78"/>
              </a:rPr>
              <a:t> </a:t>
            </a:r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ban" pitchFamily="2" charset="-78"/>
              </a:rPr>
              <a:t>SHOP(</a:t>
            </a:r>
            <a:r>
              <a:rPr lang="fa-I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ban" pitchFamily="2" charset="-78"/>
              </a:rPr>
              <a:t>اسم</a:t>
            </a:r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ban" pitchFamily="2" charset="-78"/>
              </a:rPr>
              <a:t>)+</a:t>
            </a:r>
            <a:b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ban" pitchFamily="2" charset="-78"/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ban" pitchFamily="2" charset="-78"/>
              </a:rPr>
              <a:t>EVERY (</a:t>
            </a: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ban" pitchFamily="2" charset="-78"/>
              </a:rPr>
              <a:t>صفت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ban" pitchFamily="2" charset="-78"/>
              </a:rPr>
              <a:t>) +</a:t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ban" pitchFamily="2" charset="-78"/>
              </a:rPr>
            </a:br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ban" pitchFamily="2" charset="-78"/>
              </a:rPr>
              <a:t>MORNING (</a:t>
            </a:r>
            <a:r>
              <a:rPr lang="fa-I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ban" pitchFamily="2" charset="-78"/>
              </a:rPr>
              <a:t>اسم</a:t>
            </a:r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ban" pitchFamily="2" charset="-78"/>
              </a:rPr>
              <a:t>)</a:t>
            </a:r>
          </a:p>
        </p:txBody>
      </p:sp>
      <p:pic>
        <p:nvPicPr>
          <p:cNvPr id="4" name="ตัวยึดเนื้อหา 3" descr="runner.jpg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624" y="3950512"/>
            <a:ext cx="1728192" cy="1815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ight Arrow 2"/>
          <p:cNvSpPr/>
          <p:nvPr>
            <p:custDataLst>
              <p:tags r:id="rId4"/>
            </p:custDataLst>
          </p:nvPr>
        </p:nvSpPr>
        <p:spPr>
          <a:xfrm>
            <a:off x="5303912" y="4509120"/>
            <a:ext cx="1371600" cy="609600"/>
          </a:xfrm>
          <a:prstGeom prst="righ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50213" name="Picture 2" descr="C:\Users\TEVIOT\AppData\Local\Microsoft\Windows\Temporary Internet Files\Content.IE5\XRA9JMK0\MC900014450[1].wm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3719513"/>
            <a:ext cx="20828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>
            <p:custDataLst>
              <p:tags r:id="rId6"/>
            </p:custDataLst>
          </p:nvPr>
        </p:nvSpPr>
        <p:spPr>
          <a:xfrm>
            <a:off x="7608168" y="5765987"/>
            <a:ext cx="16271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sz="2400" b="1" dirty="0">
                <a:solidFill>
                  <a:srgbClr val="DA1F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468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9156" y="2699891"/>
            <a:ext cx="66895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en-US" sz="5400" dirty="0"/>
              <a:t>Parts of Speech</a:t>
            </a:r>
          </a:p>
          <a:p>
            <a:pPr algn="ctr"/>
            <a:r>
              <a:rPr lang="fa-IR" sz="5400" dirty="0">
                <a:cs typeface="2  Homa" panose="00000400000000000000" pitchFamily="2" charset="-78"/>
              </a:rPr>
              <a:t>اجزای کلام</a:t>
            </a:r>
            <a:endParaRPr lang="en-US" sz="5400" dirty="0">
              <a:cs typeface="2  Homa" panose="00000400000000000000" pitchFamily="2" charset="-78"/>
            </a:endParaRPr>
          </a:p>
        </p:txBody>
      </p:sp>
      <p:sp>
        <p:nvSpPr>
          <p:cNvPr id="5" name="TextBox 4">
            <a:hlinkClick r:id="rId2"/>
          </p:cNvPr>
          <p:cNvSpPr txBox="1"/>
          <p:nvPr/>
        </p:nvSpPr>
        <p:spPr>
          <a:xfrm>
            <a:off x="4813300" y="6457890"/>
            <a:ext cx="278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000" dirty="0">
                <a:solidFill>
                  <a:srgbClr val="F2F2F2"/>
                </a:solidFill>
                <a:latin typeface="Zekton Free" panose="02000506020000020004" pitchFamily="2" charset="0"/>
              </a:rPr>
              <a:t>Ahmad Kazemi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62599" y="837843"/>
            <a:ext cx="128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1500" dirty="0">
                <a:cs typeface="2  Homa" panose="00000400000000000000" pitchFamily="2" charset="-78"/>
              </a:rPr>
              <a:t>۲</a:t>
            </a:r>
            <a:endParaRPr lang="en-US" sz="11500" dirty="0">
              <a:cs typeface="2  Hom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3741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0SuLLe25ZloCiruETMK4fu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PWJbLfQuGn7KGfcnyrfVj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upWYyPFsH7wyd57uM4Ci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P69UiB5CFUVvwLicym0g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tvWZ09Yv6zVa6D2RXfp4H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mEF9HoLRWkgGMgz5CCdD"/>
</p:tagLst>
</file>

<file path=ppt/theme/theme1.xml><?xml version="1.0" encoding="utf-8"?>
<a:theme xmlns:a="http://schemas.openxmlformats.org/drawingml/2006/main" name="PINKFLORALBROCADE_16X9">
  <a:themeElements>
    <a:clrScheme name="PinkFloralBrocade">
      <a:dk1>
        <a:srgbClr val="323232"/>
      </a:dk1>
      <a:lt1>
        <a:sysClr val="window" lastClr="FFFFFF"/>
      </a:lt1>
      <a:dk2>
        <a:srgbClr val="000000"/>
      </a:dk2>
      <a:lt2>
        <a:srgbClr val="E8E3E7"/>
      </a:lt2>
      <a:accent1>
        <a:srgbClr val="852367"/>
      </a:accent1>
      <a:accent2>
        <a:srgbClr val="079097"/>
      </a:accent2>
      <a:accent3>
        <a:srgbClr val="D54658"/>
      </a:accent3>
      <a:accent4>
        <a:srgbClr val="EA8B4A"/>
      </a:accent4>
      <a:accent5>
        <a:srgbClr val="E3BB49"/>
      </a:accent5>
      <a:accent6>
        <a:srgbClr val="79AD5F"/>
      </a:accent6>
      <a:hlink>
        <a:srgbClr val="079097"/>
      </a:hlink>
      <a:folHlink>
        <a:srgbClr val="808080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inkFloralBrocade">
      <a:dk1>
        <a:srgbClr val="323232"/>
      </a:dk1>
      <a:lt1>
        <a:sysClr val="window" lastClr="FFFFFF"/>
      </a:lt1>
      <a:dk2>
        <a:srgbClr val="000000"/>
      </a:dk2>
      <a:lt2>
        <a:srgbClr val="E8E3E7"/>
      </a:lt2>
      <a:accent1>
        <a:srgbClr val="852367"/>
      </a:accent1>
      <a:accent2>
        <a:srgbClr val="079097"/>
      </a:accent2>
      <a:accent3>
        <a:srgbClr val="D54658"/>
      </a:accent3>
      <a:accent4>
        <a:srgbClr val="EA8B4A"/>
      </a:accent4>
      <a:accent5>
        <a:srgbClr val="E3BB49"/>
      </a:accent5>
      <a:accent6>
        <a:srgbClr val="79AD5F"/>
      </a:accent6>
      <a:hlink>
        <a:srgbClr val="079097"/>
      </a:hlink>
      <a:folHlink>
        <a:srgbClr val="808080"/>
      </a:folHlink>
    </a:clrScheme>
    <a:fontScheme name="PinkFloralBroca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inkFloralBrocade">
      <a:dk1>
        <a:srgbClr val="323232"/>
      </a:dk1>
      <a:lt1>
        <a:sysClr val="window" lastClr="FFFFFF"/>
      </a:lt1>
      <a:dk2>
        <a:srgbClr val="000000"/>
      </a:dk2>
      <a:lt2>
        <a:srgbClr val="E8E3E7"/>
      </a:lt2>
      <a:accent1>
        <a:srgbClr val="852367"/>
      </a:accent1>
      <a:accent2>
        <a:srgbClr val="079097"/>
      </a:accent2>
      <a:accent3>
        <a:srgbClr val="D54658"/>
      </a:accent3>
      <a:accent4>
        <a:srgbClr val="EA8B4A"/>
      </a:accent4>
      <a:accent5>
        <a:srgbClr val="E3BB49"/>
      </a:accent5>
      <a:accent6>
        <a:srgbClr val="79AD5F"/>
      </a:accent6>
      <a:hlink>
        <a:srgbClr val="079097"/>
      </a:hlink>
      <a:folHlink>
        <a:srgbClr val="808080"/>
      </a:folHlink>
    </a:clrScheme>
    <a:fontScheme name="PinkFloralBroca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C30D95C-3EF8-44E8-B33B-528BD41806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Pink floral brocade design presentation (widescreen)</Template>
  <TotalTime>0</TotalTime>
  <Words>689</Words>
  <Application>Microsoft Macintosh PowerPoint</Application>
  <PresentationFormat>Widescreen</PresentationFormat>
  <Paragraphs>247</Paragraphs>
  <Slides>25</Slides>
  <Notes>1</Notes>
  <HiddenSlides>0</HiddenSlides>
  <MMClips>3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43" baseType="lpstr">
      <vt:lpstr>Arial Black</vt:lpstr>
      <vt:lpstr>Comic Sans MS</vt:lpstr>
      <vt:lpstr>B Koodak</vt:lpstr>
      <vt:lpstr>Curlz MT</vt:lpstr>
      <vt:lpstr>Tabitha</vt:lpstr>
      <vt:lpstr>Zekton Free</vt:lpstr>
      <vt:lpstr>Times New Roman</vt:lpstr>
      <vt:lpstr>Arial</vt:lpstr>
      <vt:lpstr>Monotype Sorts</vt:lpstr>
      <vt:lpstr>Theatre Antoine</vt:lpstr>
      <vt:lpstr>Teletype</vt:lpstr>
      <vt:lpstr>Albertus Extra Bold</vt:lpstr>
      <vt:lpstr>Impact</vt:lpstr>
      <vt:lpstr>Tubular</vt:lpstr>
      <vt:lpstr>Amazone BT</vt:lpstr>
      <vt:lpstr>PINKFLORALBROCADE_16X9</vt:lpstr>
      <vt:lpstr>Microsoft Clip Gallery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جمله ساده</vt:lpstr>
      <vt:lpstr>Ali(اسم) +  RUNS (فعل) +  QUICKLY (قید) +  TO (حرف اضافه) + THE (حرف تعریف) +  SHOP(اسم)+ EVERY (صفت) + MORNING (اسم)</vt:lpstr>
      <vt:lpstr>PowerPoint Presentation</vt:lpstr>
      <vt:lpstr>Eight Parts of Speech</vt:lpstr>
      <vt:lpstr>  Word that names</vt:lpstr>
      <vt:lpstr>Kinds of Nouns</vt:lpstr>
      <vt:lpstr>PowerPoint Presentation</vt:lpstr>
      <vt:lpstr>Every sentence must have</vt:lpstr>
      <vt:lpstr>Kinds of Verbs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2018-04-19T15:27:21Z</dcterms:created>
  <dcterms:modified xsi:type="dcterms:W3CDTF">2020-03-13T06:09:09Z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TC034173939991</vt:lpwstr>
  </property>
</Properties>
</file>