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65" r:id="rId4"/>
    <p:sldId id="259" r:id="rId5"/>
    <p:sldId id="258" r:id="rId6"/>
    <p:sldId id="262" r:id="rId7"/>
    <p:sldId id="256" r:id="rId8"/>
    <p:sldId id="266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ED75CE-567D-484B-952F-81DDA486C64C}">
          <p14:sldIdLst/>
        </p14:section>
        <p14:section name="Untitled Section" id="{48A86663-9482-4E44-A9B7-82B8F4C44CCE}">
          <p14:sldIdLst>
            <p14:sldId id="257"/>
            <p14:sldId id="261"/>
            <p14:sldId id="265"/>
            <p14:sldId id="259"/>
            <p14:sldId id="258"/>
            <p14:sldId id="262"/>
            <p14:sldId id="256"/>
            <p14:sldId id="266"/>
            <p14:sldId id="263"/>
            <p14:sldId id="264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06063"/>
            <a:ext cx="8596668" cy="6439436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0000"/>
                </a:solidFill>
                <a:cs typeface="B Kamran Outline" panose="00000400000000000000" pitchFamily="2" charset="-78"/>
              </a:rPr>
              <a:t>مکتب ها ی مدیریت:</a:t>
            </a:r>
          </a:p>
          <a:p>
            <a:pPr marL="0" indent="0" algn="r">
              <a:buNone/>
            </a:pPr>
            <a:r>
              <a:rPr lang="fa-IR" sz="3600" i="1" dirty="0" smtClean="0">
                <a:solidFill>
                  <a:schemeClr val="tx2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در یک طبقه بندی کلی تاریخ مدیریت به چهار دسته تقسیم میشود:</a:t>
            </a:r>
          </a:p>
          <a:p>
            <a:pPr marL="0" indent="0" algn="r">
              <a:buNone/>
            </a:pPr>
            <a:r>
              <a:rPr lang="fa-IR" sz="3600" i="1" dirty="0" smtClean="0">
                <a:solidFill>
                  <a:schemeClr val="tx2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کلاسیکها:  1870تا1920میلادی   .   مهندسین</a:t>
            </a:r>
          </a:p>
          <a:p>
            <a:pPr marL="0" indent="0" algn="r">
              <a:buNone/>
            </a:pPr>
            <a:endParaRPr lang="fa-IR" sz="3600" i="1" dirty="0" smtClean="0">
              <a:solidFill>
                <a:schemeClr val="tx2"/>
              </a:solidFill>
              <a:latin typeface="Aldhabi" panose="01000000000000000000" pitchFamily="2" charset="-78"/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3600" i="1" dirty="0" smtClean="0">
                <a:solidFill>
                  <a:schemeClr val="tx2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نئوکلاسیکها:  1920تا1950میلادی   .   روانشناسان </a:t>
            </a:r>
          </a:p>
          <a:p>
            <a:pPr marL="0" indent="0" algn="r">
              <a:buNone/>
            </a:pPr>
            <a:endParaRPr lang="fa-IR" sz="3600" i="1" dirty="0" smtClean="0">
              <a:solidFill>
                <a:schemeClr val="tx2"/>
              </a:solidFill>
              <a:latin typeface="Aldhabi" panose="01000000000000000000" pitchFamily="2" charset="-78"/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3600" i="1" dirty="0" smtClean="0">
                <a:solidFill>
                  <a:schemeClr val="tx2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نگرش سیستمی:   1950تا1960میلادی   .ریاضی دانان</a:t>
            </a:r>
          </a:p>
          <a:p>
            <a:pPr marL="0" indent="0" algn="r">
              <a:buNone/>
            </a:pPr>
            <a:endParaRPr lang="fa-IR" sz="3600" i="1" dirty="0" smtClean="0">
              <a:solidFill>
                <a:schemeClr val="tx2"/>
              </a:solidFill>
              <a:latin typeface="Aldhabi" panose="01000000000000000000" pitchFamily="2" charset="-78"/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3600" i="1" dirty="0" smtClean="0">
                <a:solidFill>
                  <a:schemeClr val="tx2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مکتب اقتضا:  1960تاکنون .جامعه شناسان-متخصصان مدیریت</a:t>
            </a:r>
          </a:p>
          <a:p>
            <a:pPr marL="0" indent="0" algn="r">
              <a:buNone/>
            </a:pPr>
            <a:endParaRPr lang="fa-IR" sz="3600" i="1" dirty="0" smtClean="0">
              <a:solidFill>
                <a:schemeClr val="tx2"/>
              </a:solidFill>
              <a:latin typeface="Aldhabi" panose="01000000000000000000" pitchFamily="2" charset="-78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9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27546"/>
            <a:ext cx="8596668" cy="62506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4-شکل گیری روابط و تشریفات ظاهر اداری /نظام کاغذ بازی/:</a:t>
            </a:r>
            <a:r>
              <a:rPr lang="fa-I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هر چیز و هر فعالیت باید ثبت و ظبط و بایگانی و نگهداری شود.</a:t>
            </a:r>
          </a:p>
          <a:p>
            <a:pPr marL="0" indent="0" algn="r">
              <a:buNone/>
            </a:pPr>
            <a:endParaRPr lang="fa-IR" sz="4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5-آرمانی بودن:</a:t>
            </a:r>
            <a:r>
              <a:rPr lang="fa-I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 بر اساس دیدگاه خود معتقد بود که اگر این اصول در سازمان پیاده شود سازمان به مدینه ی فاظله تبدیل میشود.</a:t>
            </a:r>
            <a:endParaRPr lang="fa-IR" sz="4800" i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endParaRPr lang="en-US" sz="4800" i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7646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327546"/>
            <a:ext cx="8475259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975814"/>
            <a:ext cx="4476465" cy="484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49" y="477672"/>
            <a:ext cx="7438030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300252"/>
            <a:ext cx="8806929" cy="63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5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10687"/>
            <a:ext cx="8596668" cy="413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9600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پایان</a:t>
            </a:r>
            <a:endParaRPr lang="en-US" sz="9600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67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77111"/>
              </p:ext>
            </p:extLst>
          </p:nvPr>
        </p:nvGraphicFramePr>
        <p:xfrm>
          <a:off x="436729" y="1214650"/>
          <a:ext cx="8911989" cy="4271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0663"/>
                <a:gridCol w="2970663"/>
                <a:gridCol w="2970663"/>
              </a:tblGrid>
              <a:tr h="10608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5400" dirty="0" smtClean="0">
                          <a:latin typeface="Aldhabi" panose="01000000000000000000" pitchFamily="2" charset="-78"/>
                          <a:cs typeface="Aldhabi" panose="01000000000000000000" pitchFamily="2" charset="-78"/>
                        </a:rPr>
                        <a:t>کلاسیکها</a:t>
                      </a:r>
                      <a:endParaRPr lang="en-US" sz="5400" dirty="0">
                        <a:latin typeface="Aldhabi" panose="01000000000000000000" pitchFamily="2" charset="-78"/>
                        <a:cs typeface="Aldhabi" panose="01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849">
                <a:tc>
                  <a:txBody>
                    <a:bodyPr/>
                    <a:lstStyle/>
                    <a:p>
                      <a:r>
                        <a:rPr lang="fa-IR" sz="4000" i="1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مدیریت</a:t>
                      </a:r>
                      <a:r>
                        <a:rPr lang="fa-IR" sz="4000" i="1" baseline="0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علمی </a:t>
                      </a:r>
                      <a:endParaRPr lang="en-US" sz="4000" i="1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4000" i="1" u="none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فرایندی</a:t>
                      </a:r>
                      <a:r>
                        <a:rPr lang="fa-IR" sz="4000" i="1" u="none" baseline="0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</a:t>
                      </a:r>
                      <a:endParaRPr lang="en-US" sz="4000" i="1" u="none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4000" i="1" u="none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بوروکراسی</a:t>
                      </a:r>
                      <a:r>
                        <a:rPr lang="fa-IR" sz="4000" i="1" u="none" baseline="0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</a:t>
                      </a:r>
                      <a:endParaRPr lang="en-US" sz="4000" i="1" u="none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060849">
                <a:tc>
                  <a:txBody>
                    <a:bodyPr/>
                    <a:lstStyle/>
                    <a:p>
                      <a:r>
                        <a:rPr lang="fa-IR" sz="4000" i="1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فردریک تیلور </a:t>
                      </a:r>
                      <a:endParaRPr lang="en-US" sz="4000" i="1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4000" i="1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هنری فایول  </a:t>
                      </a:r>
                      <a:endParaRPr lang="en-US" sz="4000" i="1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4000" i="1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ماکس وبر  </a:t>
                      </a:r>
                      <a:r>
                        <a:rPr lang="fa-IR" sz="4000" i="1" baseline="0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fa-IR" sz="4000" i="1" dirty="0" smtClean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1089205">
                <a:tc>
                  <a:txBody>
                    <a:bodyPr/>
                    <a:lstStyle/>
                    <a:p>
                      <a:r>
                        <a:rPr lang="fa-IR" sz="4000" i="1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گیلبرت     </a:t>
                      </a:r>
                      <a:endParaRPr lang="en-US" sz="4000" i="1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4000" i="1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فالت</a:t>
                      </a:r>
                      <a:r>
                        <a:rPr lang="fa-IR" sz="4000" i="1" baseline="0" dirty="0" smtClean="0">
                          <a:solidFill>
                            <a:srgbClr val="FFFF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</a:t>
                      </a:r>
                      <a:endParaRPr lang="en-US" sz="4000" i="1" dirty="0">
                        <a:solidFill>
                          <a:srgbClr val="FFFF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2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177420"/>
            <a:ext cx="8215952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23080"/>
            <a:ext cx="6569627" cy="6537277"/>
          </a:xfrm>
        </p:spPr>
        <p:txBody>
          <a:bodyPr>
            <a:normAutofit fontScale="77500" lnSpcReduction="20000"/>
          </a:bodyPr>
          <a:lstStyle/>
          <a:p>
            <a:pPr marL="3657600" lvl="8" indent="0" algn="r">
              <a:buNone/>
            </a:pPr>
            <a:r>
              <a:rPr lang="fa-IR" sz="5400" i="1" dirty="0" smtClean="0">
                <a:solidFill>
                  <a:srgbClr val="FF0000"/>
                </a:solidFill>
                <a:latin typeface="Aldhabi" panose="01000000000000000000" pitchFamily="2" charset="-78"/>
                <a:cs typeface="B Rose" panose="00000400000000000000" pitchFamily="2" charset="-78"/>
              </a:rPr>
              <a:t>الف_   </a:t>
            </a:r>
            <a:r>
              <a:rPr lang="fa-IR" sz="4000" i="1" dirty="0" smtClean="0">
                <a:solidFill>
                  <a:srgbClr val="FF0000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بوروکراسی</a:t>
            </a:r>
            <a:r>
              <a:rPr lang="fa-IR" sz="5400" i="1" dirty="0" smtClean="0">
                <a:solidFill>
                  <a:srgbClr val="FF0000"/>
                </a:solidFill>
                <a:latin typeface="Aldhabi" panose="01000000000000000000" pitchFamily="2" charset="-78"/>
                <a:cs typeface="B Rose" panose="00000400000000000000" pitchFamily="2" charset="-78"/>
              </a:rPr>
              <a:t>:</a:t>
            </a:r>
          </a:p>
          <a:p>
            <a:pPr marL="3657600" lvl="8" indent="0" algn="r">
              <a:buNone/>
            </a:pPr>
            <a:r>
              <a:rPr lang="fa-IR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ماکس وبر جامعه شناسی آلمانی بود</a:t>
            </a:r>
          </a:p>
          <a:p>
            <a:pPr marL="3657600" lvl="8" indent="0" algn="r">
              <a:buNone/>
            </a:pPr>
            <a:r>
              <a:rPr lang="fa-IR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تحقیقاتی انجام داد که عقب ماندگیه آلمان را نسبت به فرانسه و انگلیس مقایسه کرد نتیجه ی تحقیقاتش این بود که ناکارآمدیه نظام اداری کشور آلمان است.نظریه های وبر عبارتند از </a:t>
            </a:r>
            <a:r>
              <a:rPr lang="fa-IR" sz="3600" i="1" dirty="0" smtClean="0">
                <a:solidFill>
                  <a:srgbClr val="FF0000"/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1-تقسیم کار:</a:t>
            </a:r>
            <a:r>
              <a:rPr lang="fa-IR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dhabi" panose="01000000000000000000" pitchFamily="2" charset="-78"/>
                <a:cs typeface="B Zar" panose="00000400000000000000" pitchFamily="2" charset="-78"/>
              </a:rPr>
              <a:t>قراردادن وظایف مشخص وهمگن دریک طبقه بارعایت اصل تخصص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559558"/>
            <a:ext cx="4012441" cy="59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6706 0.04005 C 0.08099 0.04907 0.10195 0.05393 0.12396 0.05393 C 0.14896 0.05393 0.16901 0.04907 0.18294 0.04005 L 0.25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06706 0.04005 C 0.08099 0.04907 0.10195 0.05394 0.12396 0.05394 C 0.14896 0.05394 0.16901 0.04907 0.18294 0.04005 L 0.25 -7.40741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06706 0.04004 C 0.08099 0.04907 0.10195 0.05393 0.12396 0.05393 C 0.14896 0.05393 0.16901 0.04907 0.18294 0.04004 L 0.25 3.7037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00251"/>
            <a:ext cx="8596668" cy="62643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i="1" dirty="0" smtClean="0">
                <a:solidFill>
                  <a:srgbClr val="FF0000"/>
                </a:solidFill>
                <a:cs typeface="B Zar" panose="00000400000000000000" pitchFamily="2" charset="-78"/>
              </a:rPr>
              <a:t>2-سلسله مراتب:</a:t>
            </a:r>
            <a:r>
              <a:rPr lang="fa-IR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نظام گذارش دهی یا گذارش گیری که بر اساس رعایت جایگاه شکل میگیرد.</a:t>
            </a:r>
          </a:p>
          <a:p>
            <a:pPr marL="0" indent="0" algn="r">
              <a:buNone/>
            </a:pPr>
            <a:endParaRPr lang="fa-IR" sz="3600" i="1" dirty="0" smtClean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3600" i="1" dirty="0" smtClean="0">
                <a:solidFill>
                  <a:srgbClr val="FF0000"/>
                </a:solidFill>
                <a:cs typeface="B Zar" panose="00000400000000000000" pitchFamily="2" charset="-78"/>
              </a:rPr>
              <a:t>3-تاکیدبر روابط غیر شخصی بجای روابط شخصی:</a:t>
            </a:r>
            <a:r>
              <a:rPr lang="fa-IR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آشنایی دوستی وروابط خانوادگی نباید کار را تحت تاثیر قراربدهد.</a:t>
            </a:r>
          </a:p>
          <a:p>
            <a:pPr marL="0" indent="0" algn="r">
              <a:buNone/>
            </a:pPr>
            <a:endParaRPr lang="fa-IR" sz="3600" i="1" dirty="0" smtClean="0">
              <a:solidFill>
                <a:schemeClr val="tx1">
                  <a:lumMod val="95000"/>
                  <a:lumOff val="5000"/>
                </a:schemeClr>
              </a:solidFill>
              <a:cs typeface="B Zar" panose="00000400000000000000" pitchFamily="2" charset="-78"/>
            </a:endParaRPr>
          </a:p>
          <a:p>
            <a:pPr marL="0" indent="0" algn="r">
              <a:buNone/>
            </a:pPr>
            <a:r>
              <a:rPr lang="fa-IR" sz="3600" i="1" dirty="0" smtClean="0">
                <a:solidFill>
                  <a:srgbClr val="FF0000"/>
                </a:solidFill>
                <a:cs typeface="B Zar" panose="00000400000000000000" pitchFamily="2" charset="-78"/>
              </a:rPr>
              <a:t>4-وجود نظام ثبت ظبط و بایگانی اسناد و مدارک /مستندسازی/:</a:t>
            </a:r>
            <a:r>
              <a:rPr lang="fa-IR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Zar" panose="00000400000000000000" pitchFamily="2" charset="-78"/>
              </a:rPr>
              <a:t>هرفعالیت و رخدادی که از سازمان شکل میگیرد باید ثبت وبایگانی شود.</a:t>
            </a:r>
            <a:endParaRPr lang="en-US" sz="3600" i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5256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9307"/>
            <a:ext cx="8596668" cy="6359857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B Fantezy" panose="00000400000000000000" pitchFamily="2" charset="-78"/>
              </a:rPr>
              <a:t>5-</a:t>
            </a: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رسمیت گرایی:</a:t>
            </a:r>
            <a:r>
              <a:rPr lang="fa-IR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rabic Typesetting" panose="03020402040406030203" pitchFamily="66" charset="-78"/>
              </a:rPr>
              <a:t>وبر معتقد بود که تمام فرایندها در سازمان باید به صورت شفاف ودقیق و رسمی در سازمان جاری باشد تا هر زمان که لازم شد بتوانیم آنها رامورد ارزیابی قرار دهیم.</a:t>
            </a:r>
          </a:p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ndalus" panose="02020603050405020304" pitchFamily="18" charset="-78"/>
                <a:cs typeface="B Fantezy" panose="00000400000000000000" pitchFamily="2" charset="-78"/>
              </a:rPr>
              <a:t>6-</a:t>
            </a:r>
            <a:r>
              <a:rPr lang="fa-IR" sz="54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تاکیدبر رعایت قوانین و مقررات:</a:t>
            </a:r>
            <a:r>
              <a:rPr lang="fa-IR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یعنی اینکه حرف اول و آخر رادر سازمان قوانین میزنند وهرفعالیتی خارج از این دامنه قرار بگیرد غیر قانونی است.</a:t>
            </a:r>
            <a:endParaRPr lang="fa-IR" sz="4800" i="1" dirty="0" smtClean="0">
              <a:solidFill>
                <a:srgbClr val="FF0000"/>
              </a:solidFill>
              <a:latin typeface="Andalus" panose="02020603050405020304" pitchFamily="18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en-US" sz="4800" i="1" dirty="0">
              <a:solidFill>
                <a:srgbClr val="FF0000"/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26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68491"/>
            <a:ext cx="8596668" cy="619608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cs typeface="B Fantezy" panose="00000400000000000000" pitchFamily="2" charset="-78"/>
              </a:rPr>
              <a:t>7</a:t>
            </a:r>
            <a:r>
              <a:rPr lang="fa-IR" sz="4800" dirty="0" smtClean="0">
                <a:solidFill>
                  <a:srgbClr val="FF0000"/>
                </a:solidFill>
                <a:cs typeface="B Fantezy" panose="00000400000000000000" pitchFamily="2" charset="-78"/>
              </a:rPr>
              <a:t>-</a:t>
            </a: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شایسته سالاری:</a:t>
            </a:r>
            <a:r>
              <a:rPr lang="fa-IR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یعنی تاکید بر انتخاب و انتصاب بر اساس تخصص.</a:t>
            </a:r>
            <a:endParaRPr lang="en-US" sz="5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r>
              <a:rPr lang="fa-IR" sz="54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B Fantezy" panose="00000400000000000000" pitchFamily="2" charset="-78"/>
              </a:rPr>
              <a:t>8-</a:t>
            </a: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تاکید بر استفاده قانونی از قدرت:</a:t>
            </a:r>
            <a:r>
              <a:rPr lang="fa-IR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باید از قدرت استفاده ی درست  نشات گرفته شده از پست</a:t>
            </a:r>
            <a:endParaRPr lang="fa-IR" sz="5400" i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rgbClr val="FF0000"/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rgbClr val="FF0000"/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rgbClr val="FF0000"/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fa-IR" sz="5400" i="1" dirty="0" smtClean="0">
              <a:solidFill>
                <a:srgbClr val="FF0000"/>
              </a:solidFill>
              <a:latin typeface="Arabic Typesetting" panose="03020402040406030203" pitchFamily="66" charset="-78"/>
              <a:cs typeface="B Fantezy" panose="00000400000000000000" pitchFamily="2" charset="-78"/>
            </a:endParaRPr>
          </a:p>
          <a:p>
            <a:pPr marL="0" indent="0" algn="r">
              <a:buNone/>
            </a:pPr>
            <a:endParaRPr lang="en-US" sz="4800" dirty="0">
              <a:solidFill>
                <a:srgbClr val="FF0000"/>
              </a:solidFill>
              <a:cs typeface="B Fantezy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68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218365"/>
            <a:ext cx="8656803" cy="6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6478"/>
            <a:ext cx="8596668" cy="1201003"/>
          </a:xfrm>
        </p:spPr>
        <p:txBody>
          <a:bodyPr>
            <a:normAutofit/>
          </a:bodyPr>
          <a:lstStyle/>
          <a:p>
            <a:pPr algn="r"/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ایرادات وارد شده بر مکتب بوروکراسی وبر:</a:t>
            </a:r>
            <a:endParaRPr lang="en-US" sz="4800" i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7481"/>
            <a:ext cx="8596668" cy="524074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1-اصل جهان شمولی:</a:t>
            </a:r>
            <a:r>
              <a:rPr lang="fa-I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به نظر وی این طئوری برای همه ی سازمان ها در هر مکان و هر زمان کفایت میکند.</a:t>
            </a:r>
          </a:p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2-عدم انعطاف:</a:t>
            </a:r>
            <a:r>
              <a:rPr lang="fa-I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سازمان های بوروکراتیک هیچ تعاملی با محیط بیرون ندارد.</a:t>
            </a:r>
          </a:p>
          <a:p>
            <a:pPr marL="0" indent="0" algn="r">
              <a:buNone/>
            </a:pPr>
            <a:r>
              <a:rPr lang="fa-IR" sz="4800" i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3-تاکید بیش از حد بر قوانین و مقررات:</a:t>
            </a:r>
            <a:r>
              <a:rPr lang="fa-I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تبدیل شدن قوانین و مقررات به هدف بجای ابزار.</a:t>
            </a:r>
            <a:endParaRPr lang="en-US" sz="4800" i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358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Aldhabi</vt:lpstr>
      <vt:lpstr>Andalus</vt:lpstr>
      <vt:lpstr>Arabic Typesetting</vt:lpstr>
      <vt:lpstr>Arial</vt:lpstr>
      <vt:lpstr>B Fantezy</vt:lpstr>
      <vt:lpstr>B Kamran Outline</vt:lpstr>
      <vt:lpstr>B Rose</vt:lpstr>
      <vt:lpstr>B Zar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ایرادات وارد شده بر مکتب بوروکراسی وبر: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سیییییییییییییییییییییییییییییییییییییییییییییییییییییییییییییییییییییییییببببببببببببببببببببببببببببببببببببببببببببببببببببببببببببببببببببببببببببببببببببب</dc:title>
  <dc:creator>irana</dc:creator>
  <cp:lastModifiedBy>Asus</cp:lastModifiedBy>
  <cp:revision>34</cp:revision>
  <dcterms:created xsi:type="dcterms:W3CDTF">2016-02-18T04:45:08Z</dcterms:created>
  <dcterms:modified xsi:type="dcterms:W3CDTF">2020-03-03T18:35:17Z</dcterms:modified>
</cp:coreProperties>
</file>