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56"/>
  </p:notesMasterIdLst>
  <p:handoutMasterIdLst>
    <p:handoutMasterId r:id="rId57"/>
  </p:handoutMasterIdLst>
  <p:sldIdLst>
    <p:sldId id="257" r:id="rId3"/>
    <p:sldId id="260" r:id="rId4"/>
    <p:sldId id="338" r:id="rId5"/>
    <p:sldId id="307" r:id="rId6"/>
    <p:sldId id="308" r:id="rId7"/>
    <p:sldId id="337" r:id="rId8"/>
    <p:sldId id="315" r:id="rId9"/>
    <p:sldId id="334" r:id="rId10"/>
    <p:sldId id="258" r:id="rId11"/>
    <p:sldId id="259" r:id="rId12"/>
    <p:sldId id="261" r:id="rId13"/>
    <p:sldId id="262" r:id="rId14"/>
    <p:sldId id="263" r:id="rId15"/>
    <p:sldId id="264" r:id="rId16"/>
    <p:sldId id="265" r:id="rId17"/>
    <p:sldId id="266" r:id="rId18"/>
    <p:sldId id="268" r:id="rId19"/>
    <p:sldId id="267"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2192000" cy="6858000"/>
  <p:notesSz cx="6858000" cy="9144000"/>
  <p:embeddedFontLst>
    <p:embeddedFont>
      <p:font typeface="Comic Sans MS" panose="030F0902030302020204" pitchFamily="66" charset="0"/>
      <p:regular r:id="rId58"/>
    </p:embeddedFont>
    <p:embeddedFont>
      <p:font typeface="Curlz MT" pitchFamily="82" charset="77"/>
      <p:regular r:id="rId59"/>
    </p:embeddedFont>
    <p:embeddedFont>
      <p:font typeface="Zekton Free" panose="02000506020000020004" pitchFamily="2" charset="77"/>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fZp8njk0S4iTwc/ZBQsQ==" hashData="YT0odI2dJomcGeW2MrP5xmMIs3xDZL8xFVTrNxGDbVhO5P1ru+l90JmoenvNq9qHIJ10b+1fG5sU87ZKa0ZHt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7E9"/>
    <a:srgbClr val="85236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3" autoAdjust="0"/>
    <p:restoredTop sz="94660"/>
  </p:normalViewPr>
  <p:slideViewPr>
    <p:cSldViewPr snapToGrid="0">
      <p:cViewPr varScale="1">
        <p:scale>
          <a:sx n="136" d="100"/>
          <a:sy n="136" d="100"/>
        </p:scale>
        <p:origin x="232" y="640"/>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3/13/20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3/13/20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a:t>Click to edit Master title style</a:t>
            </a:r>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2A7D7-D560-4C43-B6F2-A7996CE5C9B9}"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a:t>Click to edit Master title style</a:t>
            </a:r>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43100"/>
            <a:ext cx="4572000" cy="4233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A7D7-D560-4C43-B6F2-A7996CE5C9B9}"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32A7D7-D560-4C43-B6F2-A7996CE5C9B9}" type="datetimeFigureOut">
              <a:rPr lang="en-US" smtClean="0"/>
              <a:t>3/13/20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32A7D7-D560-4C43-B6F2-A7996CE5C9B9}" type="datetimeFigureOut">
              <a:rPr lang="en-US" smtClean="0"/>
              <a:t>3/13/20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3/13/20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3/13/20</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lidepower.sellfile.ir/"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lidepower.sellfile.ir/"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hyperlink" Target="http://slidepower.sellfile.ir/"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200" y="3288094"/>
            <a:ext cx="6540500" cy="2309327"/>
          </a:xfrm>
        </p:spPr>
        <p:txBody>
          <a:bodyPr/>
          <a:lstStyle/>
          <a:p>
            <a:r>
              <a:rPr lang="fa-IR" dirty="0">
                <a:cs typeface="2  Homa" panose="00000400000000000000" pitchFamily="2" charset="-78"/>
              </a:rPr>
              <a:t>آموزش گرامر کاربردی زبان انگلیسی</a:t>
            </a:r>
            <a:endParaRPr lang="en-US" dirty="0">
              <a:cs typeface="2  Homa" panose="00000400000000000000" pitchFamily="2" charset="-78"/>
            </a:endParaRPr>
          </a:p>
        </p:txBody>
      </p:sp>
      <p:sp>
        <p:nvSpPr>
          <p:cNvPr id="5" name="Title 1"/>
          <p:cNvSpPr txBox="1">
            <a:spLocks/>
          </p:cNvSpPr>
          <p:nvPr/>
        </p:nvSpPr>
        <p:spPr>
          <a:xfrm>
            <a:off x="4451350" y="5606842"/>
            <a:ext cx="3378200" cy="101272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600" kern="1200">
                <a:solidFill>
                  <a:schemeClr val="bg1"/>
                </a:solidFill>
                <a:effectLst>
                  <a:outerShdw blurRad="63500" algn="ctr" rotWithShape="0">
                    <a:prstClr val="black">
                      <a:alpha val="25000"/>
                    </a:prstClr>
                  </a:outerShdw>
                </a:effectLst>
                <a:latin typeface="+mj-lt"/>
                <a:ea typeface="+mj-ea"/>
                <a:cs typeface="+mj-cs"/>
              </a:defRPr>
            </a:lvl1pPr>
          </a:lstStyle>
          <a:p>
            <a:r>
              <a:rPr lang="fa-IR" dirty="0">
                <a:solidFill>
                  <a:srgbClr val="C00000"/>
                </a:solidFill>
                <a:cs typeface="2  Homa" panose="00000400000000000000" pitchFamily="2" charset="-78"/>
              </a:rPr>
              <a:t>بخش اول</a:t>
            </a:r>
            <a:endParaRPr lang="en-US" dirty="0">
              <a:solidFill>
                <a:srgbClr val="C00000"/>
              </a:solidFill>
              <a:cs typeface="2  Homa" panose="00000400000000000000" pitchFamily="2" charset="-78"/>
            </a:endParaRPr>
          </a:p>
        </p:txBody>
      </p:sp>
      <p:pic>
        <p:nvPicPr>
          <p:cNvPr id="1026"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5142" y="313499"/>
            <a:ext cx="4650616" cy="310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hlinkClick r:id="rId3"/>
          </p:cNvPr>
          <p:cNvSpPr txBox="1"/>
          <p:nvPr/>
        </p:nvSpPr>
        <p:spPr>
          <a:xfrm>
            <a:off x="4749800" y="6457890"/>
            <a:ext cx="2781300" cy="400110"/>
          </a:xfrm>
          <a:prstGeom prst="rect">
            <a:avLst/>
          </a:prstGeom>
          <a:noFill/>
        </p:spPr>
        <p:txBody>
          <a:bodyPr wrap="square" rtlCol="0">
            <a:spAutoFit/>
          </a:bodyPr>
          <a:lstStyle/>
          <a:p>
            <a:pPr marL="0" algn="ctr" defTabSz="914400" rtl="1" eaLnBrk="1" latinLnBrk="0" hangingPunct="1"/>
            <a:r>
              <a:rPr lang="en-US" sz="2000" dirty="0">
                <a:solidFill>
                  <a:srgbClr val="F2F2F2"/>
                </a:solidFill>
                <a:latin typeface="Zekton Free" panose="02000506020000020004" pitchFamily="2" charset="0"/>
              </a:rPr>
              <a:t>Ahmad Kazemi</a:t>
            </a:r>
          </a:p>
        </p:txBody>
      </p:sp>
      <p:sp>
        <p:nvSpPr>
          <p:cNvPr id="7" name="TextBox 6">
            <a:hlinkClick r:id="rId3"/>
            <a:extLst>
              <a:ext uri="{FF2B5EF4-FFF2-40B4-BE49-F238E27FC236}">
                <a16:creationId xmlns:a16="http://schemas.microsoft.com/office/drawing/2014/main" id="{5F428BB5-C4AC-C444-98A0-1179BC063B39}"/>
              </a:ext>
            </a:extLst>
          </p:cNvPr>
          <p:cNvSpPr txBox="1"/>
          <p:nvPr/>
        </p:nvSpPr>
        <p:spPr>
          <a:xfrm>
            <a:off x="4423888" y="416171"/>
            <a:ext cx="3433124" cy="400110"/>
          </a:xfrm>
          <a:prstGeom prst="rect">
            <a:avLst/>
          </a:prstGeom>
          <a:noFill/>
        </p:spPr>
        <p:txBody>
          <a:bodyPr wrap="square" rtlCol="0">
            <a:spAutoFit/>
          </a:bodyPr>
          <a:lstStyle/>
          <a:p>
            <a:r>
              <a:rPr lang="fa-IR" sz="2000" b="1" dirty="0" err="1">
                <a:solidFill>
                  <a:schemeClr val="tx2"/>
                </a:solidFill>
                <a:latin typeface="B Koodak" pitchFamily="2" charset="-78"/>
                <a:cs typeface="B Koodak" pitchFamily="2" charset="-78"/>
              </a:rPr>
              <a:t>آموزشکده</a:t>
            </a:r>
            <a:r>
              <a:rPr lang="fa-IR" sz="2000" b="1" dirty="0">
                <a:solidFill>
                  <a:schemeClr val="tx2"/>
                </a:solidFill>
                <a:latin typeface="B Koodak" pitchFamily="2" charset="-78"/>
                <a:cs typeface="B Koodak" pitchFamily="2" charset="-78"/>
              </a:rPr>
              <a:t> فنی امام حسین</a:t>
            </a:r>
            <a:r>
              <a:rPr lang="fa-IR" sz="2000" b="1" baseline="30000" dirty="0">
                <a:solidFill>
                  <a:schemeClr val="tx2"/>
                </a:solidFill>
                <a:latin typeface="B Koodak" pitchFamily="2" charset="-78"/>
                <a:cs typeface="B Koodak" pitchFamily="2" charset="-78"/>
              </a:rPr>
              <a:t>(ع)</a:t>
            </a:r>
            <a:r>
              <a:rPr lang="fa-IR" sz="2000" b="1" dirty="0">
                <a:solidFill>
                  <a:schemeClr val="tx2"/>
                </a:solidFill>
                <a:latin typeface="B Koodak" pitchFamily="2" charset="-78"/>
                <a:cs typeface="B Koodak" pitchFamily="2" charset="-78"/>
              </a:rPr>
              <a:t> </a:t>
            </a:r>
            <a:r>
              <a:rPr lang="fa-IR" sz="2000" b="1" dirty="0" err="1">
                <a:solidFill>
                  <a:schemeClr val="tx2"/>
                </a:solidFill>
                <a:latin typeface="B Koodak" pitchFamily="2" charset="-78"/>
                <a:cs typeface="B Koodak" pitchFamily="2" charset="-78"/>
              </a:rPr>
              <a:t>استهبان</a:t>
            </a:r>
            <a:endParaRPr lang="en-US" sz="2000" b="1" dirty="0">
              <a:solidFill>
                <a:schemeClr val="tx2"/>
              </a:solidFill>
              <a:latin typeface="B Koodak" pitchFamily="2" charset="-78"/>
              <a:cs typeface="B Koodak" pitchFamily="2" charset="-78"/>
            </a:endParaRPr>
          </a:p>
        </p:txBody>
      </p:sp>
      <p:sp>
        <p:nvSpPr>
          <p:cNvPr id="8" name="TextBox 7">
            <a:hlinkClick r:id="rId3"/>
            <a:extLst>
              <a:ext uri="{FF2B5EF4-FFF2-40B4-BE49-F238E27FC236}">
                <a16:creationId xmlns:a16="http://schemas.microsoft.com/office/drawing/2014/main" id="{63007452-D1CD-E549-A726-CE41476D0263}"/>
              </a:ext>
            </a:extLst>
          </p:cNvPr>
          <p:cNvSpPr txBox="1"/>
          <p:nvPr/>
        </p:nvSpPr>
        <p:spPr>
          <a:xfrm>
            <a:off x="5488920" y="828338"/>
            <a:ext cx="1214159" cy="400110"/>
          </a:xfrm>
          <a:prstGeom prst="rect">
            <a:avLst/>
          </a:prstGeom>
          <a:noFill/>
        </p:spPr>
        <p:txBody>
          <a:bodyPr wrap="square" rtlCol="0">
            <a:spAutoFit/>
          </a:bodyPr>
          <a:lstStyle/>
          <a:p>
            <a:r>
              <a:rPr lang="fa-IR" sz="2000" b="1" dirty="0">
                <a:solidFill>
                  <a:schemeClr val="tx2"/>
                </a:solidFill>
                <a:latin typeface="B Koodak" pitchFamily="2" charset="-78"/>
                <a:cs typeface="B Koodak" pitchFamily="2" charset="-78"/>
              </a:rPr>
              <a:t>زبان عمومی</a:t>
            </a:r>
            <a:endParaRPr lang="en-US" sz="2000" b="1" dirty="0">
              <a:solidFill>
                <a:schemeClr val="tx2"/>
              </a:solidFill>
              <a:latin typeface="B Koodak" pitchFamily="2" charset="-78"/>
              <a:cs typeface="B Koodak" pitchFamily="2" charset="-78"/>
            </a:endParaRPr>
          </a:p>
        </p:txBody>
      </p:sp>
    </p:spTree>
    <p:extLst>
      <p:ext uri="{BB962C8B-B14F-4D97-AF65-F5344CB8AC3E}">
        <p14:creationId xmlns:p14="http://schemas.microsoft.com/office/powerpoint/2010/main" val="32036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71800" y="994392"/>
            <a:ext cx="9118600" cy="84710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200" dirty="0">
                <a:cs typeface="2  Zar" panose="00000400000000000000" pitchFamily="2" charset="-78"/>
              </a:rPr>
              <a:t>مثل هر زبان دیگه ای ، توی انگلیسی هم وقتی بخوایم مبحث گرامری رو یاد بگیریم، بهتره قبلش با زمان ها آشنا باشیم.</a:t>
            </a:r>
            <a:endParaRPr lang="en-US" sz="2200" dirty="0">
              <a:cs typeface="2  Zar" panose="00000400000000000000" pitchFamily="2" charset="-78"/>
            </a:endParaRPr>
          </a:p>
        </p:txBody>
      </p:sp>
      <p:sp>
        <p:nvSpPr>
          <p:cNvPr id="5" name="Rounded Rectangle 4"/>
          <p:cNvSpPr/>
          <p:nvPr/>
        </p:nvSpPr>
        <p:spPr>
          <a:xfrm>
            <a:off x="7366000" y="267934"/>
            <a:ext cx="4724400" cy="5296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2  Homa" panose="00000400000000000000" pitchFamily="2" charset="-78"/>
              </a:rPr>
              <a:t> دار / شکل ساده ی فعل + فاعل</a:t>
            </a:r>
            <a:r>
              <a:rPr lang="en-US" sz="2000" dirty="0">
                <a:cs typeface="2  Homa" panose="00000400000000000000" pitchFamily="2" charset="-78"/>
              </a:rPr>
              <a:t>S </a:t>
            </a:r>
            <a:r>
              <a:rPr lang="fa-IR" sz="2000" dirty="0">
                <a:cs typeface="2  Homa" panose="00000400000000000000" pitchFamily="2" charset="-78"/>
              </a:rPr>
              <a:t>فعل</a:t>
            </a:r>
            <a:endParaRPr lang="en-US" sz="2000" dirty="0">
              <a:cs typeface="2  Homa" panose="00000400000000000000" pitchFamily="2" charset="-78"/>
            </a:endParaRPr>
          </a:p>
        </p:txBody>
      </p:sp>
      <p:sp>
        <p:nvSpPr>
          <p:cNvPr id="6" name="TextBox 5"/>
          <p:cNvSpPr txBox="1"/>
          <p:nvPr/>
        </p:nvSpPr>
        <p:spPr>
          <a:xfrm>
            <a:off x="304800" y="2038350"/>
            <a:ext cx="11785600" cy="2000548"/>
          </a:xfrm>
          <a:prstGeom prst="rect">
            <a:avLst/>
          </a:prstGeom>
          <a:noFill/>
          <a:ln w="19050">
            <a:solidFill>
              <a:srgbClr val="C00000"/>
            </a:solidFill>
            <a:prstDash val="dash"/>
          </a:ln>
        </p:spPr>
        <p:txBody>
          <a:bodyPr wrap="square" rtlCol="0">
            <a:spAutoFit/>
          </a:bodyPr>
          <a:lstStyle/>
          <a:p>
            <a:pPr algn="r"/>
            <a:r>
              <a:rPr lang="fa-IR" sz="2400" dirty="0">
                <a:cs typeface="2  Zar" panose="00000400000000000000" pitchFamily="2" charset="-78"/>
              </a:rPr>
              <a:t>زمان حال ساده، بیشتر برای نشون دادن این چند تا مورد استفاده می شه:</a:t>
            </a:r>
          </a:p>
          <a:p>
            <a:pPr algn="r"/>
            <a:r>
              <a:rPr lang="fa-IR" sz="2800" b="1" dirty="0">
                <a:solidFill>
                  <a:srgbClr val="FF0000"/>
                </a:solidFill>
                <a:cs typeface="2  Zar" panose="00000400000000000000" pitchFamily="2" charset="-78"/>
              </a:rPr>
              <a:t>1.</a:t>
            </a:r>
            <a:r>
              <a:rPr lang="fa-IR" sz="2400" dirty="0">
                <a:cs typeface="2  Zar" panose="00000400000000000000" pitchFamily="2" charset="-78"/>
              </a:rPr>
              <a:t>وقتی یه کاری </a:t>
            </a:r>
            <a:r>
              <a:rPr lang="fa-IR" sz="2400" u="sng" dirty="0">
                <a:solidFill>
                  <a:srgbClr val="FF0000"/>
                </a:solidFill>
                <a:cs typeface="2  Zar" panose="00000400000000000000" pitchFamily="2" charset="-78"/>
              </a:rPr>
              <a:t>از روی عادت </a:t>
            </a:r>
            <a:r>
              <a:rPr lang="fa-IR" sz="2400" dirty="0">
                <a:cs typeface="2  Zar" panose="00000400000000000000" pitchFamily="2" charset="-78"/>
              </a:rPr>
              <a:t>یا </a:t>
            </a:r>
            <a:r>
              <a:rPr lang="fa-IR" sz="2400" u="sng" dirty="0">
                <a:solidFill>
                  <a:srgbClr val="FF0000"/>
                </a:solidFill>
                <a:cs typeface="2  Zar" panose="00000400000000000000" pitchFamily="2" charset="-78"/>
              </a:rPr>
              <a:t>به طور تکراری </a:t>
            </a:r>
            <a:r>
              <a:rPr lang="fa-IR" sz="2400" dirty="0">
                <a:cs typeface="2  Zar" panose="00000400000000000000" pitchFamily="2" charset="-78"/>
              </a:rPr>
              <a:t>انجام می شه.</a:t>
            </a:r>
          </a:p>
          <a:p>
            <a:r>
              <a:rPr lang="en-US" sz="2400" dirty="0">
                <a:cs typeface="2  Zar" panose="00000400000000000000" pitchFamily="2" charset="-78"/>
              </a:rPr>
              <a:t>He </a:t>
            </a:r>
            <a:r>
              <a:rPr lang="en-US" sz="2400" u="sng" dirty="0">
                <a:solidFill>
                  <a:srgbClr val="00B0F0"/>
                </a:solidFill>
                <a:cs typeface="2  Zar" panose="00000400000000000000" pitchFamily="2" charset="-78"/>
              </a:rPr>
              <a:t>takes</a:t>
            </a:r>
            <a:r>
              <a:rPr lang="en-US" sz="2400" dirty="0">
                <a:cs typeface="2  Zar" panose="00000400000000000000" pitchFamily="2" charset="-78"/>
              </a:rPr>
              <a:t> the train to work every day.</a:t>
            </a:r>
          </a:p>
          <a:p>
            <a:pPr algn="r"/>
            <a:r>
              <a:rPr lang="fa-IR" sz="2400" dirty="0">
                <a:cs typeface="2  Zar" panose="00000400000000000000" pitchFamily="2" charset="-78"/>
              </a:rPr>
              <a:t>او هر روز با قطار </a:t>
            </a:r>
            <a:r>
              <a:rPr lang="fa-IR" sz="2400" u="sng" dirty="0">
                <a:solidFill>
                  <a:srgbClr val="FF0000"/>
                </a:solidFill>
                <a:cs typeface="2  Zar" panose="00000400000000000000" pitchFamily="2" charset="-78"/>
              </a:rPr>
              <a:t>می رود </a:t>
            </a:r>
            <a:r>
              <a:rPr lang="fa-IR" sz="2400" dirty="0">
                <a:cs typeface="2  Zar" panose="00000400000000000000" pitchFamily="2" charset="-78"/>
              </a:rPr>
              <a:t>سرکار (همه ما تو زندگی خودمون از این جور تجربه های تکراری داریم که مثلا هر روز باید بریم مدرسه، یرکار،سوار اتوبوس شویم و ... . توی مثال هم می بینی که این جور تجربه ها با حال ساده گفته میشن.</a:t>
            </a:r>
            <a:endParaRPr lang="en-US" sz="2400" dirty="0">
              <a:cs typeface="2  Zar" panose="00000400000000000000" pitchFamily="2" charset="-78"/>
            </a:endParaRPr>
          </a:p>
        </p:txBody>
      </p:sp>
      <p:sp>
        <p:nvSpPr>
          <p:cNvPr id="7" name="TextBox 6"/>
          <p:cNvSpPr txBox="1"/>
          <p:nvPr/>
        </p:nvSpPr>
        <p:spPr>
          <a:xfrm>
            <a:off x="304800" y="4622800"/>
            <a:ext cx="11785600" cy="1631216"/>
          </a:xfrm>
          <a:prstGeom prst="rect">
            <a:avLst/>
          </a:prstGeom>
          <a:noFill/>
          <a:ln w="19050">
            <a:solidFill>
              <a:srgbClr val="C00000"/>
            </a:solidFill>
            <a:prstDash val="dash"/>
          </a:ln>
        </p:spPr>
        <p:txBody>
          <a:bodyPr wrap="square" rtlCol="0">
            <a:spAutoFit/>
          </a:bodyPr>
          <a:lstStyle/>
          <a:p>
            <a:pPr algn="r"/>
            <a:r>
              <a:rPr lang="fa-IR" sz="2800" b="1" dirty="0">
                <a:solidFill>
                  <a:srgbClr val="FF0000"/>
                </a:solidFill>
                <a:cs typeface="2  Zar" panose="00000400000000000000" pitchFamily="2" charset="-78"/>
              </a:rPr>
              <a:t>2.</a:t>
            </a:r>
            <a:r>
              <a:rPr lang="fa-IR" sz="2400" dirty="0">
                <a:cs typeface="2  Zar" panose="00000400000000000000" pitchFamily="2" charset="-78"/>
              </a:rPr>
              <a:t>برای صحبت کردن در مورد </a:t>
            </a:r>
            <a:r>
              <a:rPr lang="fa-IR" sz="2400" u="sng" dirty="0">
                <a:solidFill>
                  <a:srgbClr val="FF0000"/>
                </a:solidFill>
                <a:cs typeface="2  Zar" panose="00000400000000000000" pitchFamily="2" charset="-78"/>
              </a:rPr>
              <a:t>احساسات</a:t>
            </a:r>
            <a:r>
              <a:rPr lang="fa-IR" sz="2400" dirty="0">
                <a:cs typeface="2  Zar" panose="00000400000000000000" pitchFamily="2" charset="-78"/>
              </a:rPr>
              <a:t> یا </a:t>
            </a:r>
            <a:r>
              <a:rPr lang="fa-IR" sz="2400" u="sng" dirty="0">
                <a:solidFill>
                  <a:srgbClr val="FF0000"/>
                </a:solidFill>
                <a:cs typeface="2  Zar" panose="00000400000000000000" pitchFamily="2" charset="-78"/>
              </a:rPr>
              <a:t>عقاید شخصی</a:t>
            </a:r>
            <a:r>
              <a:rPr lang="fa-IR" sz="2400" dirty="0">
                <a:cs typeface="2  Zar" panose="00000400000000000000" pitchFamily="2" charset="-78"/>
              </a:rPr>
              <a:t>.</a:t>
            </a:r>
          </a:p>
          <a:p>
            <a:r>
              <a:rPr lang="en-US" sz="2400" dirty="0">
                <a:cs typeface="2  Zar" panose="00000400000000000000" pitchFamily="2" charset="-78"/>
              </a:rPr>
              <a:t>I </a:t>
            </a:r>
            <a:r>
              <a:rPr lang="en-US" sz="2400" u="sng" dirty="0">
                <a:solidFill>
                  <a:srgbClr val="00B0F0"/>
                </a:solidFill>
                <a:cs typeface="2  Zar" panose="00000400000000000000" pitchFamily="2" charset="-78"/>
              </a:rPr>
              <a:t>like</a:t>
            </a:r>
            <a:r>
              <a:rPr lang="en-US" sz="2400" dirty="0">
                <a:cs typeface="2  Zar" panose="00000400000000000000" pitchFamily="2" charset="-78"/>
              </a:rPr>
              <a:t> ice-cream</a:t>
            </a:r>
          </a:p>
          <a:p>
            <a:pPr algn="r"/>
            <a:r>
              <a:rPr lang="fa-IR" sz="2400" dirty="0">
                <a:cs typeface="2  Zar" panose="00000400000000000000" pitchFamily="2" charset="-78"/>
              </a:rPr>
              <a:t>بستنی </a:t>
            </a:r>
            <a:r>
              <a:rPr lang="fa-IR" sz="2400" u="sng" dirty="0">
                <a:solidFill>
                  <a:srgbClr val="FF0000"/>
                </a:solidFill>
                <a:cs typeface="2  Zar" panose="00000400000000000000" pitchFamily="2" charset="-78"/>
              </a:rPr>
              <a:t>دوست دارم</a:t>
            </a:r>
            <a:r>
              <a:rPr lang="fa-IR" sz="2400" dirty="0">
                <a:cs typeface="2  Zar" panose="00000400000000000000" pitchFamily="2" charset="-78"/>
              </a:rPr>
              <a:t>. (وقتی یکی میگه بستنی دوست دارم، خب معلومه که منظورش زمان خاصی نیست و داره حس کلی خودش رو میگه.)</a:t>
            </a:r>
            <a:endParaRPr lang="en-US" sz="2400" dirty="0">
              <a:cs typeface="2  Zar" panose="00000400000000000000" pitchFamily="2" charset="-78"/>
            </a:endParaRPr>
          </a:p>
        </p:txBody>
      </p:sp>
    </p:spTree>
    <p:extLst>
      <p:ext uri="{BB962C8B-B14F-4D97-AF65-F5344CB8AC3E}">
        <p14:creationId xmlns:p14="http://schemas.microsoft.com/office/powerpoint/2010/main" val="44124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500" y="590550"/>
            <a:ext cx="11518900" cy="1261884"/>
          </a:xfrm>
          <a:prstGeom prst="rect">
            <a:avLst/>
          </a:prstGeom>
          <a:noFill/>
          <a:ln w="19050">
            <a:solidFill>
              <a:srgbClr val="C00000"/>
            </a:solidFill>
            <a:prstDash val="dash"/>
          </a:ln>
        </p:spPr>
        <p:txBody>
          <a:bodyPr wrap="square" rtlCol="0">
            <a:spAutoFit/>
          </a:bodyPr>
          <a:lstStyle/>
          <a:p>
            <a:pPr algn="r"/>
            <a:r>
              <a:rPr lang="fa-IR" sz="2800" b="1" dirty="0">
                <a:solidFill>
                  <a:srgbClr val="FF0000"/>
                </a:solidFill>
                <a:cs typeface="2  Zar" panose="00000400000000000000" pitchFamily="2" charset="-78"/>
              </a:rPr>
              <a:t>3.</a:t>
            </a:r>
            <a:r>
              <a:rPr lang="fa-IR" sz="2400" dirty="0">
                <a:cs typeface="2  Zar" panose="00000400000000000000" pitchFamily="2" charset="-78"/>
              </a:rPr>
              <a:t>وقتی داریم در مورد یه </a:t>
            </a:r>
            <a:r>
              <a:rPr lang="fa-IR" sz="2400" u="sng" dirty="0">
                <a:solidFill>
                  <a:srgbClr val="FF0000"/>
                </a:solidFill>
                <a:cs typeface="2  Zar" panose="00000400000000000000" pitchFamily="2" charset="-78"/>
              </a:rPr>
              <a:t>موضوع کلی </a:t>
            </a:r>
            <a:r>
              <a:rPr lang="fa-IR" sz="2400" dirty="0">
                <a:cs typeface="2  Zar" panose="00000400000000000000" pitchFamily="2" charset="-78"/>
              </a:rPr>
              <a:t>یا </a:t>
            </a:r>
            <a:r>
              <a:rPr lang="fa-IR" sz="2400" u="sng" dirty="0">
                <a:solidFill>
                  <a:srgbClr val="FF0000"/>
                </a:solidFill>
                <a:cs typeface="2  Zar" panose="00000400000000000000" pitchFamily="2" charset="-78"/>
              </a:rPr>
              <a:t>قوانین علمی </a:t>
            </a:r>
            <a:r>
              <a:rPr lang="fa-IR" sz="2400" dirty="0">
                <a:cs typeface="2  Zar" panose="00000400000000000000" pitchFamily="2" charset="-78"/>
              </a:rPr>
              <a:t>حرف می زنیم.</a:t>
            </a:r>
          </a:p>
          <a:p>
            <a:r>
              <a:rPr lang="en-US" sz="2400" dirty="0">
                <a:cs typeface="2  Zar" panose="00000400000000000000" pitchFamily="2" charset="-78"/>
              </a:rPr>
              <a:t>The Moon </a:t>
            </a:r>
            <a:r>
              <a:rPr lang="en-US" sz="2400" u="sng" dirty="0">
                <a:cs typeface="2  Zar" panose="00000400000000000000" pitchFamily="2" charset="-78"/>
              </a:rPr>
              <a:t>moves</a:t>
            </a:r>
            <a:r>
              <a:rPr lang="en-US" sz="2400" dirty="0">
                <a:cs typeface="2  Zar" panose="00000400000000000000" pitchFamily="2" charset="-78"/>
              </a:rPr>
              <a:t> round the Earth.</a:t>
            </a:r>
          </a:p>
          <a:p>
            <a:pPr algn="r"/>
            <a:r>
              <a:rPr lang="fa-IR" sz="2400" dirty="0">
                <a:cs typeface="2  Zar" panose="00000400000000000000" pitchFamily="2" charset="-78"/>
              </a:rPr>
              <a:t>ماه دور زمین </a:t>
            </a:r>
            <a:r>
              <a:rPr lang="fa-IR" sz="2400" u="sng" dirty="0">
                <a:solidFill>
                  <a:srgbClr val="FF0000"/>
                </a:solidFill>
                <a:cs typeface="2  Zar" panose="00000400000000000000" pitchFamily="2" charset="-78"/>
              </a:rPr>
              <a:t>می چرخه</a:t>
            </a:r>
            <a:r>
              <a:rPr lang="fa-IR" sz="2400" dirty="0">
                <a:cs typeface="2  Zar" panose="00000400000000000000" pitchFamily="2" charset="-78"/>
              </a:rPr>
              <a:t>. (ماه همیشه دور زمین چرخیده و بعد این هم قرار بچرخه! = یه قانون طبیعی)</a:t>
            </a:r>
          </a:p>
        </p:txBody>
      </p:sp>
      <p:sp>
        <p:nvSpPr>
          <p:cNvPr id="5" name="TextBox 4"/>
          <p:cNvSpPr txBox="1"/>
          <p:nvPr/>
        </p:nvSpPr>
        <p:spPr>
          <a:xfrm>
            <a:off x="444500" y="2500868"/>
            <a:ext cx="11518900" cy="2000548"/>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4.</a:t>
            </a:r>
            <a:r>
              <a:rPr lang="fa-IR" sz="2400" dirty="0">
                <a:cs typeface="2  Zar" panose="00000400000000000000" pitchFamily="2" charset="-78"/>
              </a:rPr>
              <a:t>برای صحبت کردن در مورد کارهایی که توی </a:t>
            </a:r>
            <a:r>
              <a:rPr lang="fa-IR" sz="2400" u="sng" dirty="0">
                <a:solidFill>
                  <a:srgbClr val="FF0000"/>
                </a:solidFill>
                <a:cs typeface="2  Zar" panose="00000400000000000000" pitchFamily="2" charset="-78"/>
              </a:rPr>
              <a:t>آینده ی نزدیک</a:t>
            </a:r>
            <a:r>
              <a:rPr lang="fa-IR" sz="2400" dirty="0">
                <a:cs typeface="2  Zar" panose="00000400000000000000" pitchFamily="2" charset="-78"/>
              </a:rPr>
              <a:t>، حتما انجام میشن:</a:t>
            </a:r>
          </a:p>
          <a:p>
            <a:pPr rtl="1"/>
            <a:r>
              <a:rPr lang="en-US" sz="2400" dirty="0">
                <a:cs typeface="2  Zar" panose="00000400000000000000" pitchFamily="2" charset="-78"/>
              </a:rPr>
              <a:t>The plane to London </a:t>
            </a:r>
            <a:r>
              <a:rPr lang="en-US" sz="2400" u="sng" dirty="0">
                <a:solidFill>
                  <a:srgbClr val="00B0F0"/>
                </a:solidFill>
                <a:cs typeface="2  Zar" panose="00000400000000000000" pitchFamily="2" charset="-78"/>
              </a:rPr>
              <a:t>takes off </a:t>
            </a:r>
            <a:r>
              <a:rPr lang="en-US" sz="2400" dirty="0">
                <a:cs typeface="2  Zar" panose="00000400000000000000" pitchFamily="2" charset="-78"/>
              </a:rPr>
              <a:t>at 6:50 a.m.</a:t>
            </a:r>
          </a:p>
          <a:p>
            <a:pPr algn="just" rtl="1"/>
            <a:r>
              <a:rPr lang="fa-IR" sz="2400" dirty="0">
                <a:cs typeface="2  Zar" panose="00000400000000000000" pitchFamily="2" charset="-78"/>
              </a:rPr>
              <a:t>هواپیمای لندن ساعت 6:50 صبح </a:t>
            </a:r>
            <a:r>
              <a:rPr lang="fa-IR" sz="2400" u="sng" dirty="0">
                <a:solidFill>
                  <a:srgbClr val="FF0000"/>
                </a:solidFill>
                <a:cs typeface="2  Zar" panose="00000400000000000000" pitchFamily="2" charset="-78"/>
              </a:rPr>
              <a:t>از زمین بلند میشه</a:t>
            </a:r>
            <a:r>
              <a:rPr lang="fa-IR" sz="2400" dirty="0">
                <a:cs typeface="2  Zar" panose="00000400000000000000" pitchFamily="2" charset="-78"/>
              </a:rPr>
              <a:t>. (حالا بگذریم از این که تو ایران ما، ممکنه هواپیما با یه روز تاخیر هم پروازکنه و اصلا هم مشکل خاصی پیش نیاد! ولی تو بیشتر کشورا، وقتی گفته میشه قطار فلان ساعت حرکت میکنه، یا هواپیما فلان ساعت پرواز میکنه، این اتفاق حتما میفته.)</a:t>
            </a:r>
          </a:p>
        </p:txBody>
      </p:sp>
    </p:spTree>
    <p:extLst>
      <p:ext uri="{BB962C8B-B14F-4D97-AF65-F5344CB8AC3E}">
        <p14:creationId xmlns:p14="http://schemas.microsoft.com/office/powerpoint/2010/main" val="68299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5" name="TextBox 4"/>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6" name="TextBox 5"/>
          <p:cNvSpPr txBox="1"/>
          <p:nvPr/>
        </p:nvSpPr>
        <p:spPr>
          <a:xfrm>
            <a:off x="342900" y="1917700"/>
            <a:ext cx="10731500" cy="3785652"/>
          </a:xfrm>
          <a:prstGeom prst="rect">
            <a:avLst/>
          </a:prstGeom>
          <a:noFill/>
        </p:spPr>
        <p:txBody>
          <a:bodyPr wrap="square" rtlCol="0">
            <a:spAutoFit/>
          </a:bodyPr>
          <a:lstStyle/>
          <a:p>
            <a:r>
              <a:rPr lang="en-US" sz="2400" b="1" dirty="0">
                <a:solidFill>
                  <a:srgbClr val="00B050"/>
                </a:solidFill>
                <a:latin typeface="+mj-lt"/>
              </a:rPr>
              <a:t>1.</a:t>
            </a:r>
            <a:r>
              <a:rPr lang="en-US" sz="2400" dirty="0"/>
              <a:t> Sally ……….. (drive) her children to school every day.</a:t>
            </a:r>
          </a:p>
          <a:p>
            <a:r>
              <a:rPr lang="en-US" sz="2400" b="1" dirty="0">
                <a:solidFill>
                  <a:srgbClr val="00B050"/>
                </a:solidFill>
              </a:rPr>
              <a:t>2.</a:t>
            </a:r>
            <a:r>
              <a:rPr lang="en-US" sz="2400" dirty="0"/>
              <a:t> Tony usually ……….. (try) to call his mother in the mornings.</a:t>
            </a:r>
          </a:p>
          <a:p>
            <a:r>
              <a:rPr lang="en-US" sz="2400" b="1" dirty="0">
                <a:solidFill>
                  <a:srgbClr val="00B050"/>
                </a:solidFill>
              </a:rPr>
              <a:t>3.</a:t>
            </a:r>
            <a:r>
              <a:rPr lang="en-US" sz="2400" dirty="0"/>
              <a:t> </a:t>
            </a:r>
            <a:r>
              <a:rPr lang="en-US" sz="2400" dirty="0" err="1"/>
              <a:t>Saman</a:t>
            </a:r>
            <a:r>
              <a:rPr lang="en-US" sz="2400" dirty="0"/>
              <a:t> and his friend ……….. (go) to an English class on Wednesday mornings.</a:t>
            </a:r>
          </a:p>
          <a:p>
            <a:r>
              <a:rPr lang="en-US" sz="2400" b="1" dirty="0">
                <a:solidFill>
                  <a:srgbClr val="00B050"/>
                </a:solidFill>
              </a:rPr>
              <a:t>4.</a:t>
            </a:r>
            <a:r>
              <a:rPr lang="en-US" sz="2400" dirty="0"/>
              <a:t> The sun ……….. (set) in the west.</a:t>
            </a:r>
          </a:p>
          <a:p>
            <a:r>
              <a:rPr lang="en-US" sz="2400" b="1" dirty="0">
                <a:solidFill>
                  <a:srgbClr val="00B050"/>
                </a:solidFill>
              </a:rPr>
              <a:t>5.</a:t>
            </a:r>
            <a:r>
              <a:rPr lang="en-US" sz="2400" dirty="0"/>
              <a:t> He’s so lazy. He ……….. (not / do) anything to help me.</a:t>
            </a:r>
          </a:p>
          <a:p>
            <a:r>
              <a:rPr lang="en-US" sz="2400" b="1" dirty="0">
                <a:solidFill>
                  <a:srgbClr val="00B050"/>
                </a:solidFill>
              </a:rPr>
              <a:t>6.</a:t>
            </a:r>
            <a:r>
              <a:rPr lang="en-US" sz="2400" dirty="0"/>
              <a:t> I’ve got four cats and two dogs. I ………… (love) animals.</a:t>
            </a:r>
          </a:p>
          <a:p>
            <a:r>
              <a:rPr lang="en-US" sz="2400" b="1" dirty="0">
                <a:solidFill>
                  <a:srgbClr val="00B050"/>
                </a:solidFill>
              </a:rPr>
              <a:t>7.</a:t>
            </a:r>
            <a:r>
              <a:rPr lang="en-US" sz="2400" dirty="0"/>
              <a:t> No breakfast for Mona, thanks. She ………… (not / eat) breakfast.</a:t>
            </a:r>
          </a:p>
          <a:p>
            <a:r>
              <a:rPr lang="en-US" sz="2400" b="1" dirty="0">
                <a:solidFill>
                  <a:srgbClr val="00B050"/>
                </a:solidFill>
              </a:rPr>
              <a:t>8.</a:t>
            </a:r>
            <a:r>
              <a:rPr lang="en-US" sz="2400" dirty="0"/>
              <a:t> I want to telephone jane, but I ……….. (not / know) her phone number.</a:t>
            </a:r>
          </a:p>
          <a:p>
            <a:r>
              <a:rPr lang="en-US" sz="2400" b="1" dirty="0">
                <a:solidFill>
                  <a:srgbClr val="00B050"/>
                </a:solidFill>
              </a:rPr>
              <a:t>9.</a:t>
            </a:r>
            <a:r>
              <a:rPr lang="en-US" sz="2400" dirty="0"/>
              <a:t> We ………… (leave) the house at 6:30 every morning.</a:t>
            </a:r>
          </a:p>
          <a:p>
            <a:r>
              <a:rPr lang="en-US" sz="2400" b="1" dirty="0">
                <a:solidFill>
                  <a:srgbClr val="00B050"/>
                </a:solidFill>
              </a:rPr>
              <a:t>10.</a:t>
            </a:r>
            <a:r>
              <a:rPr lang="en-US" sz="2400" dirty="0"/>
              <a:t> He often ……… (stay) at the office until late in the evening.</a:t>
            </a:r>
          </a:p>
        </p:txBody>
      </p:sp>
      <p:sp>
        <p:nvSpPr>
          <p:cNvPr id="7" name="TextBox 6">
            <a:hlinkClick r:id="rId2"/>
          </p:cNvPr>
          <p:cNvSpPr txBox="1"/>
          <p:nvPr/>
        </p:nvSpPr>
        <p:spPr>
          <a:xfrm>
            <a:off x="9969500" y="6457890"/>
            <a:ext cx="2286000" cy="400110"/>
          </a:xfrm>
          <a:prstGeom prst="rect">
            <a:avLst/>
          </a:prstGeom>
          <a:noFill/>
        </p:spPr>
        <p:txBody>
          <a:bodyPr wrap="square" rtlCol="0">
            <a:spAutoFit/>
          </a:bodyPr>
          <a:lstStyle/>
          <a:p>
            <a:pPr algn="ctr"/>
            <a:r>
              <a:rPr lang="en-US" sz="2000" dirty="0">
                <a:solidFill>
                  <a:srgbClr val="852367"/>
                </a:solidFill>
                <a:latin typeface="Zekton Free" panose="02000506020000020004" pitchFamily="2" charset="0"/>
              </a:rPr>
              <a:t>Ahmad Kazemi</a:t>
            </a:r>
          </a:p>
        </p:txBody>
      </p:sp>
    </p:spTree>
    <p:extLst>
      <p:ext uri="{BB962C8B-B14F-4D97-AF65-F5344CB8AC3E}">
        <p14:creationId xmlns:p14="http://schemas.microsoft.com/office/powerpoint/2010/main" val="26765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5000" y="2501900"/>
            <a:ext cx="6057900" cy="1754326"/>
          </a:xfrm>
          <a:prstGeom prst="rect">
            <a:avLst/>
          </a:prstGeom>
          <a:noFill/>
        </p:spPr>
        <p:txBody>
          <a:bodyPr wrap="square" rtlCol="0">
            <a:spAutoFit/>
          </a:bodyPr>
          <a:lstStyle/>
          <a:p>
            <a:pPr algn="ctr"/>
            <a:r>
              <a:rPr lang="en-US" sz="5400" dirty="0">
                <a:cs typeface="2  Homa" panose="00000400000000000000" pitchFamily="2" charset="-78"/>
              </a:rPr>
              <a:t>Present Continuous</a:t>
            </a:r>
          </a:p>
          <a:p>
            <a:pPr algn="ctr"/>
            <a:r>
              <a:rPr lang="fa-IR" sz="5400" dirty="0">
                <a:cs typeface="2  Homa" panose="00000400000000000000" pitchFamily="2" charset="-78"/>
              </a:rPr>
              <a:t>زمان حال استمراری</a:t>
            </a:r>
            <a:endParaRPr lang="en-US" sz="5400" dirty="0">
              <a:cs typeface="2  Homa" panose="00000400000000000000" pitchFamily="2" charset="-78"/>
            </a:endParaRPr>
          </a:p>
        </p:txBody>
      </p:sp>
      <p:sp>
        <p:nvSpPr>
          <p:cNvPr id="3" name="TextBox 2"/>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2</a:t>
            </a:r>
            <a:endParaRPr lang="en-US" sz="11500" dirty="0">
              <a:cs typeface="2  Homa" panose="00000400000000000000" pitchFamily="2" charset="-78"/>
            </a:endParaRPr>
          </a:p>
        </p:txBody>
      </p:sp>
    </p:spTree>
    <p:extLst>
      <p:ext uri="{BB962C8B-B14F-4D97-AF65-F5344CB8AC3E}">
        <p14:creationId xmlns:p14="http://schemas.microsoft.com/office/powerpoint/2010/main" val="367192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12100" y="165100"/>
            <a:ext cx="4140200" cy="5461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2  Homa" panose="00000400000000000000" pitchFamily="2" charset="-78"/>
              </a:rPr>
              <a:t>am / is / are + </a:t>
            </a:r>
            <a:r>
              <a:rPr lang="fa-IR" sz="2000" dirty="0">
                <a:cs typeface="2  Homa" panose="00000400000000000000" pitchFamily="2" charset="-78"/>
              </a:rPr>
              <a:t> دار</a:t>
            </a:r>
            <a:r>
              <a:rPr lang="en-US" sz="2000" dirty="0" err="1">
                <a:cs typeface="2  Homa" panose="00000400000000000000" pitchFamily="2" charset="-78"/>
              </a:rPr>
              <a:t>ing</a:t>
            </a:r>
            <a:r>
              <a:rPr lang="en-US" sz="2000" dirty="0">
                <a:cs typeface="2  Homa" panose="00000400000000000000" pitchFamily="2" charset="-78"/>
              </a:rPr>
              <a:t> </a:t>
            </a:r>
            <a:r>
              <a:rPr lang="fa-IR" sz="2000" dirty="0">
                <a:cs typeface="2  Homa" panose="00000400000000000000" pitchFamily="2" charset="-78"/>
              </a:rPr>
              <a:t>فعل</a:t>
            </a:r>
            <a:endParaRPr lang="en-US" sz="2000" dirty="0">
              <a:cs typeface="2  Homa" panose="00000400000000000000" pitchFamily="2" charset="-78"/>
            </a:endParaRPr>
          </a:p>
        </p:txBody>
      </p:sp>
      <p:sp>
        <p:nvSpPr>
          <p:cNvPr id="3" name="TextBox 2"/>
          <p:cNvSpPr txBox="1"/>
          <p:nvPr/>
        </p:nvSpPr>
        <p:spPr>
          <a:xfrm>
            <a:off x="241300" y="939800"/>
            <a:ext cx="11645900" cy="2739211"/>
          </a:xfrm>
          <a:prstGeom prst="rect">
            <a:avLst/>
          </a:prstGeom>
          <a:noFill/>
          <a:ln w="19050">
            <a:solidFill>
              <a:srgbClr val="C00000"/>
            </a:solidFill>
            <a:prstDash val="dash"/>
          </a:ln>
        </p:spPr>
        <p:txBody>
          <a:bodyPr wrap="square" rtlCol="0">
            <a:spAutoFit/>
          </a:bodyPr>
          <a:lstStyle/>
          <a:p>
            <a:pPr algn="r"/>
            <a:r>
              <a:rPr lang="fa-IR" sz="2400" dirty="0">
                <a:cs typeface="2  Zar" panose="00000400000000000000" pitchFamily="2" charset="-78"/>
              </a:rPr>
              <a:t>حال استمراری بیشتر توی این موارد استفاده میشه:</a:t>
            </a:r>
          </a:p>
          <a:p>
            <a:pPr algn="r"/>
            <a:r>
              <a:rPr lang="fa-IR" sz="2800" b="1" dirty="0">
                <a:solidFill>
                  <a:srgbClr val="FF0000"/>
                </a:solidFill>
                <a:cs typeface="2  Zar" panose="00000400000000000000" pitchFamily="2" charset="-78"/>
              </a:rPr>
              <a:t>1.</a:t>
            </a:r>
            <a:r>
              <a:rPr lang="fa-IR" sz="2400" dirty="0">
                <a:cs typeface="2  Zar" panose="00000400000000000000" pitchFamily="2" charset="-78"/>
              </a:rPr>
              <a:t>برای گفتن اینکه فلان کار </a:t>
            </a:r>
            <a:r>
              <a:rPr lang="fa-IR" sz="2400" u="sng" dirty="0">
                <a:solidFill>
                  <a:srgbClr val="FF0000"/>
                </a:solidFill>
                <a:cs typeface="2  Zar" panose="00000400000000000000" pitchFamily="2" charset="-78"/>
              </a:rPr>
              <a:t>الان</a:t>
            </a:r>
            <a:r>
              <a:rPr lang="fa-IR" sz="2400" dirty="0">
                <a:cs typeface="2  Zar" panose="00000400000000000000" pitchFamily="2" charset="-78"/>
              </a:rPr>
              <a:t> داره انجام میشه یا فلان اتفاق </a:t>
            </a:r>
            <a:r>
              <a:rPr lang="fa-IR" sz="2400" u="sng" dirty="0">
                <a:solidFill>
                  <a:srgbClr val="FF0000"/>
                </a:solidFill>
                <a:cs typeface="2  Zar" panose="00000400000000000000" pitchFamily="2" charset="-78"/>
              </a:rPr>
              <a:t>الان</a:t>
            </a:r>
            <a:r>
              <a:rPr lang="fa-IR" sz="2400" dirty="0">
                <a:cs typeface="2  Zar" panose="00000400000000000000" pitchFamily="2" charset="-78"/>
              </a:rPr>
              <a:t> می افته.</a:t>
            </a:r>
          </a:p>
          <a:p>
            <a:r>
              <a:rPr lang="en-US" sz="2400" dirty="0">
                <a:cs typeface="2  Zar" panose="00000400000000000000" pitchFamily="2" charset="-78"/>
              </a:rPr>
              <a:t>Samira </a:t>
            </a:r>
            <a:r>
              <a:rPr lang="en-US" sz="2400" u="sng" dirty="0">
                <a:solidFill>
                  <a:srgbClr val="00B0F0"/>
                </a:solidFill>
                <a:cs typeface="2  Zar" panose="00000400000000000000" pitchFamily="2" charset="-78"/>
              </a:rPr>
              <a:t>is reading </a:t>
            </a:r>
            <a:r>
              <a:rPr lang="en-US" sz="2400" dirty="0">
                <a:cs typeface="2  Zar" panose="00000400000000000000" pitchFamily="2" charset="-78"/>
              </a:rPr>
              <a:t>her new book right now.</a:t>
            </a:r>
          </a:p>
          <a:p>
            <a:pPr algn="r"/>
            <a:r>
              <a:rPr lang="fa-IR" sz="2400" dirty="0">
                <a:cs typeface="2  Zar" panose="00000400000000000000" pitchFamily="2" charset="-78"/>
              </a:rPr>
              <a:t>سمیرا همین الان </a:t>
            </a:r>
            <a:r>
              <a:rPr lang="fa-IR" sz="2400" u="sng" dirty="0">
                <a:solidFill>
                  <a:srgbClr val="FF0000"/>
                </a:solidFill>
                <a:cs typeface="2  Zar" panose="00000400000000000000" pitchFamily="2" charset="-78"/>
              </a:rPr>
              <a:t>داره</a:t>
            </a:r>
            <a:r>
              <a:rPr lang="fa-IR" sz="2400" dirty="0">
                <a:cs typeface="2  Zar" panose="00000400000000000000" pitchFamily="2" charset="-78"/>
              </a:rPr>
              <a:t> کتاب جدیدش رو </a:t>
            </a:r>
            <a:r>
              <a:rPr lang="fa-IR" sz="2400" u="sng" dirty="0">
                <a:solidFill>
                  <a:srgbClr val="FF0000"/>
                </a:solidFill>
                <a:cs typeface="2  Zar" panose="00000400000000000000" pitchFamily="2" charset="-78"/>
              </a:rPr>
              <a:t>می خونه</a:t>
            </a:r>
            <a:r>
              <a:rPr lang="fa-IR" sz="2400" dirty="0">
                <a:cs typeface="2  Zar" panose="00000400000000000000" pitchFamily="2" charset="-78"/>
              </a:rPr>
              <a:t>. (چون داریم در مورد همین الان حرف می زنیم = حال استمراری)</a:t>
            </a:r>
          </a:p>
          <a:p>
            <a:endParaRPr lang="fa-IR" sz="2400" dirty="0">
              <a:cs typeface="2  Zar" panose="00000400000000000000" pitchFamily="2" charset="-78"/>
            </a:endParaRPr>
          </a:p>
          <a:p>
            <a:r>
              <a:rPr lang="en-US" sz="2400" dirty="0">
                <a:cs typeface="2  Zar" panose="00000400000000000000" pitchFamily="2" charset="-78"/>
              </a:rPr>
              <a:t>They </a:t>
            </a:r>
            <a:r>
              <a:rPr lang="en-US" sz="2400" u="sng" dirty="0">
                <a:solidFill>
                  <a:srgbClr val="00B0F0"/>
                </a:solidFill>
                <a:cs typeface="2  Zar" panose="00000400000000000000" pitchFamily="2" charset="-78"/>
              </a:rPr>
              <a:t>are walking </a:t>
            </a:r>
            <a:r>
              <a:rPr lang="en-US" sz="2400" dirty="0">
                <a:cs typeface="2  Zar" panose="00000400000000000000" pitchFamily="2" charset="-78"/>
              </a:rPr>
              <a:t>in the park.</a:t>
            </a:r>
          </a:p>
          <a:p>
            <a:pPr algn="r"/>
            <a:r>
              <a:rPr lang="fa-IR" sz="2400" dirty="0">
                <a:cs typeface="2  Zar" panose="00000400000000000000" pitchFamily="2" charset="-78"/>
              </a:rPr>
              <a:t>اونا </a:t>
            </a:r>
            <a:r>
              <a:rPr lang="fa-IR" sz="2400" u="sng" dirty="0">
                <a:cs typeface="2  Zar" panose="00000400000000000000" pitchFamily="2" charset="-78"/>
              </a:rPr>
              <a:t>دارن</a:t>
            </a:r>
            <a:r>
              <a:rPr lang="fa-IR" sz="2400" dirty="0">
                <a:cs typeface="2  Zar" panose="00000400000000000000" pitchFamily="2" charset="-78"/>
              </a:rPr>
              <a:t> توی پارک </a:t>
            </a:r>
            <a:r>
              <a:rPr lang="fa-IR" sz="2400" u="sng" dirty="0">
                <a:cs typeface="2  Zar" panose="00000400000000000000" pitchFamily="2" charset="-78"/>
              </a:rPr>
              <a:t>راه میرن</a:t>
            </a:r>
            <a:r>
              <a:rPr lang="fa-IR" sz="2400" dirty="0">
                <a:cs typeface="2  Zar" panose="00000400000000000000" pitchFamily="2" charset="-78"/>
              </a:rPr>
              <a:t>. ( مثل جمله ی قبلی، اینجا هم داریم در مورد همین الان حرف می زنیم = پس بازم حال استمراری)</a:t>
            </a:r>
            <a:endParaRPr lang="en-US" sz="2400" dirty="0">
              <a:cs typeface="2  Zar" panose="00000400000000000000" pitchFamily="2" charset="-78"/>
            </a:endParaRPr>
          </a:p>
        </p:txBody>
      </p:sp>
      <p:sp>
        <p:nvSpPr>
          <p:cNvPr id="4" name="TextBox 3"/>
          <p:cNvSpPr txBox="1"/>
          <p:nvPr/>
        </p:nvSpPr>
        <p:spPr>
          <a:xfrm>
            <a:off x="241300" y="4318000"/>
            <a:ext cx="11645900" cy="2000548"/>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بعضی وقتا یه کاری هست که همین الان انجام نمیشه، ولی </a:t>
            </a:r>
            <a:r>
              <a:rPr lang="fa-IR" sz="2400" u="sng" dirty="0">
                <a:solidFill>
                  <a:srgbClr val="FF0000"/>
                </a:solidFill>
                <a:cs typeface="2  Zar" panose="00000400000000000000" pitchFamily="2" charset="-78"/>
              </a:rPr>
              <a:t>یه مدتیه </a:t>
            </a:r>
            <a:r>
              <a:rPr lang="fa-IR" sz="2400" dirty="0">
                <a:cs typeface="2  Zar" panose="00000400000000000000" pitchFamily="2" charset="-78"/>
              </a:rPr>
              <a:t>که داریم اون کار رو انجام میدیم. (به قول معلماتون یه کاری داره توی حول و حوش زمان حال حاضر انجام میشه.) توی این جور موارد هم از زمان حال استمراری استفاده می کنیم. زیاد سخت نگیر! مثال رو که بخونی کل داستان رو متوجه میشی:</a:t>
            </a:r>
          </a:p>
          <a:p>
            <a:pPr rtl="1"/>
            <a:r>
              <a:rPr lang="en-US" sz="2400" dirty="0">
                <a:cs typeface="2  Zar" panose="00000400000000000000" pitchFamily="2" charset="-78"/>
              </a:rPr>
              <a:t>He </a:t>
            </a:r>
            <a:r>
              <a:rPr lang="en-US" sz="2400" u="sng" dirty="0">
                <a:solidFill>
                  <a:srgbClr val="00B0F0"/>
                </a:solidFill>
                <a:cs typeface="2  Zar" panose="00000400000000000000" pitchFamily="2" charset="-78"/>
              </a:rPr>
              <a:t>is working </a:t>
            </a:r>
            <a:r>
              <a:rPr lang="en-US" sz="2400" dirty="0">
                <a:cs typeface="2  Zar" panose="00000400000000000000" pitchFamily="2" charset="-78"/>
              </a:rPr>
              <a:t>hard these days.</a:t>
            </a:r>
          </a:p>
          <a:p>
            <a:pPr algn="just" rtl="1"/>
            <a:r>
              <a:rPr lang="fa-IR" sz="2400" dirty="0">
                <a:cs typeface="2  Zar" panose="00000400000000000000" pitchFamily="2" charset="-78"/>
              </a:rPr>
              <a:t>اون این روزا خیلی </a:t>
            </a:r>
            <a:r>
              <a:rPr lang="fa-IR" sz="2400" u="sng" dirty="0">
                <a:solidFill>
                  <a:srgbClr val="FF0000"/>
                </a:solidFill>
                <a:cs typeface="2  Zar" panose="00000400000000000000" pitchFamily="2" charset="-78"/>
              </a:rPr>
              <a:t>کار میکنه</a:t>
            </a:r>
            <a:r>
              <a:rPr lang="fa-IR" sz="2400" dirty="0">
                <a:cs typeface="2  Zar" panose="00000400000000000000" pitchFamily="2" charset="-78"/>
              </a:rPr>
              <a:t>. </a:t>
            </a:r>
            <a:endParaRPr lang="en-US" sz="2400" dirty="0">
              <a:cs typeface="2  Zar" panose="00000400000000000000" pitchFamily="2" charset="-78"/>
            </a:endParaRPr>
          </a:p>
        </p:txBody>
      </p:sp>
    </p:spTree>
    <p:extLst>
      <p:ext uri="{BB962C8B-B14F-4D97-AF65-F5344CB8AC3E}">
        <p14:creationId xmlns:p14="http://schemas.microsoft.com/office/powerpoint/2010/main" val="137856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431800"/>
            <a:ext cx="11531600" cy="2000548"/>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3.</a:t>
            </a:r>
            <a:r>
              <a:rPr lang="fa-IR" sz="2400" dirty="0">
                <a:cs typeface="2  Zar" panose="00000400000000000000" pitchFamily="2" charset="-78"/>
              </a:rPr>
              <a:t>وقتی </a:t>
            </a:r>
            <a:r>
              <a:rPr lang="fa-IR" sz="2400" u="sng" dirty="0">
                <a:solidFill>
                  <a:srgbClr val="FF0000"/>
                </a:solidFill>
                <a:cs typeface="2  Zar" panose="00000400000000000000" pitchFamily="2" charset="-78"/>
              </a:rPr>
              <a:t>برنامه ریزی </a:t>
            </a:r>
            <a:r>
              <a:rPr lang="fa-IR" sz="2400" dirty="0">
                <a:cs typeface="2  Zar" panose="00000400000000000000" pitchFamily="2" charset="-78"/>
              </a:rPr>
              <a:t>می کنیم یه کاری رو توی </a:t>
            </a:r>
            <a:r>
              <a:rPr lang="fa-IR" sz="2400" u="sng" dirty="0">
                <a:solidFill>
                  <a:srgbClr val="FF0000"/>
                </a:solidFill>
                <a:cs typeface="2  Zar" panose="00000400000000000000" pitchFamily="2" charset="-78"/>
              </a:rPr>
              <a:t>آینده ی نزدیک </a:t>
            </a:r>
            <a:r>
              <a:rPr lang="fa-IR" sz="2400" dirty="0">
                <a:cs typeface="2  Zar" panose="00000400000000000000" pitchFamily="2" charset="-78"/>
              </a:rPr>
              <a:t>انجام بدیم، به خصوص وقتی که زمان و مکان دقیق انجام دادن اون کار هم مشخص شده، از حال استمراری استفاده می کنیم:</a:t>
            </a:r>
          </a:p>
          <a:p>
            <a:pPr rtl="1"/>
            <a:r>
              <a:rPr lang="en-US" sz="2400" dirty="0">
                <a:cs typeface="2  Zar" panose="00000400000000000000" pitchFamily="2" charset="-78"/>
              </a:rPr>
              <a:t>They </a:t>
            </a:r>
            <a:r>
              <a:rPr lang="en-US" sz="2400" u="sng" dirty="0">
                <a:solidFill>
                  <a:srgbClr val="00B0F0"/>
                </a:solidFill>
                <a:cs typeface="2  Zar" panose="00000400000000000000" pitchFamily="2" charset="-78"/>
              </a:rPr>
              <a:t>are moving </a:t>
            </a:r>
            <a:r>
              <a:rPr lang="en-US" sz="2400" dirty="0">
                <a:cs typeface="2  Zar" panose="00000400000000000000" pitchFamily="2" charset="-78"/>
              </a:rPr>
              <a:t>into their new house next week.</a:t>
            </a:r>
          </a:p>
          <a:p>
            <a:pPr algn="just" rtl="1"/>
            <a:r>
              <a:rPr lang="fa-IR" sz="2400" dirty="0">
                <a:cs typeface="2  Zar" panose="00000400000000000000" pitchFamily="2" charset="-78"/>
              </a:rPr>
              <a:t>اونا هفته ی بعد </a:t>
            </a:r>
            <a:r>
              <a:rPr lang="fa-IR" sz="2400" u="sng" dirty="0">
                <a:solidFill>
                  <a:srgbClr val="FF0000"/>
                </a:solidFill>
                <a:cs typeface="2  Zar" panose="00000400000000000000" pitchFamily="2" charset="-78"/>
              </a:rPr>
              <a:t>میرن</a:t>
            </a:r>
            <a:r>
              <a:rPr lang="fa-IR" sz="2400" dirty="0">
                <a:cs typeface="2  Zar" panose="00000400000000000000" pitchFamily="2" charset="-78"/>
              </a:rPr>
              <a:t> خونه ی جدیدشون. (برنامه ریزی برای آینده ی نزدیک رو که داریم؛ زمان و مکان دقیق اون کار هم که مشخص شده.)</a:t>
            </a:r>
            <a:endParaRPr lang="en-US" sz="2400" dirty="0">
              <a:cs typeface="2  Zar" panose="00000400000000000000" pitchFamily="2" charset="-78"/>
            </a:endParaRPr>
          </a:p>
        </p:txBody>
      </p:sp>
    </p:spTree>
    <p:extLst>
      <p:ext uri="{BB962C8B-B14F-4D97-AF65-F5344CB8AC3E}">
        <p14:creationId xmlns:p14="http://schemas.microsoft.com/office/powerpoint/2010/main" val="23148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4" name="TextBox 3"/>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6" name="TextBox 5"/>
          <p:cNvSpPr txBox="1"/>
          <p:nvPr/>
        </p:nvSpPr>
        <p:spPr>
          <a:xfrm>
            <a:off x="196850" y="2032000"/>
            <a:ext cx="11753850" cy="3785652"/>
          </a:xfrm>
          <a:prstGeom prst="rect">
            <a:avLst/>
          </a:prstGeom>
          <a:noFill/>
        </p:spPr>
        <p:txBody>
          <a:bodyPr wrap="square" rtlCol="0">
            <a:spAutoFit/>
          </a:bodyPr>
          <a:lstStyle/>
          <a:p>
            <a:r>
              <a:rPr lang="en-US" sz="2400" b="1" dirty="0">
                <a:solidFill>
                  <a:srgbClr val="00B050"/>
                </a:solidFill>
              </a:rPr>
              <a:t>11.</a:t>
            </a:r>
            <a:r>
              <a:rPr lang="en-US" sz="2400" dirty="0"/>
              <a:t> Don’t forget to take your umbrella. It ………. (rain) now.</a:t>
            </a:r>
          </a:p>
          <a:p>
            <a:r>
              <a:rPr lang="en-US" sz="2400" b="1" dirty="0">
                <a:solidFill>
                  <a:srgbClr val="00B050"/>
                </a:solidFill>
              </a:rPr>
              <a:t>12.</a:t>
            </a:r>
            <a:r>
              <a:rPr lang="en-US" sz="2400" dirty="0"/>
              <a:t> I want to lose weight, so this week ……….. (not / eat) dinner.</a:t>
            </a:r>
          </a:p>
          <a:p>
            <a:r>
              <a:rPr lang="en-US" sz="2400" b="1" dirty="0">
                <a:solidFill>
                  <a:srgbClr val="00B050"/>
                </a:solidFill>
              </a:rPr>
              <a:t>13.</a:t>
            </a:r>
            <a:r>
              <a:rPr lang="en-US" sz="2400" dirty="0"/>
              <a:t> Normally I …………. (finish) work at 4:30, but this month I ……… (work) until 6:00.</a:t>
            </a:r>
          </a:p>
          <a:p>
            <a:r>
              <a:rPr lang="en-US" sz="2400" b="1" dirty="0">
                <a:solidFill>
                  <a:srgbClr val="00B050"/>
                </a:solidFill>
              </a:rPr>
              <a:t>14.</a:t>
            </a:r>
            <a:r>
              <a:rPr lang="en-US" sz="2400" dirty="0"/>
              <a:t> </a:t>
            </a:r>
            <a:r>
              <a:rPr lang="en-US" sz="2400" dirty="0" err="1"/>
              <a:t>Hamed</a:t>
            </a:r>
            <a:r>
              <a:rPr lang="en-US" sz="2400" dirty="0"/>
              <a:t> is very good at languages. He ……….. (speak) four languages very well.</a:t>
            </a:r>
          </a:p>
          <a:p>
            <a:r>
              <a:rPr lang="en-US" sz="2400" b="1" dirty="0">
                <a:solidFill>
                  <a:srgbClr val="00B050"/>
                </a:solidFill>
              </a:rPr>
              <a:t>15.</a:t>
            </a:r>
            <a:r>
              <a:rPr lang="en-US" sz="2400" dirty="0"/>
              <a:t> I’m sorry I can’t hear what you ………. (say) because everybody ………. (talk) so loudly.</a:t>
            </a:r>
          </a:p>
          <a:p>
            <a:r>
              <a:rPr lang="en-US" sz="2400" b="1" dirty="0">
                <a:solidFill>
                  <a:srgbClr val="00B050"/>
                </a:solidFill>
              </a:rPr>
              <a:t>16.</a:t>
            </a:r>
            <a:r>
              <a:rPr lang="en-US" sz="2400" dirty="0"/>
              <a:t> My uncle and his family ……….. (live) in Tabriz.</a:t>
            </a:r>
          </a:p>
          <a:p>
            <a:r>
              <a:rPr lang="en-US" sz="2400" b="1" dirty="0">
                <a:solidFill>
                  <a:srgbClr val="00B050"/>
                </a:solidFill>
              </a:rPr>
              <a:t>17.</a:t>
            </a:r>
            <a:r>
              <a:rPr lang="en-US" sz="2400" dirty="0"/>
              <a:t> Hurry up! Everybody ……….. (wait) for you.</a:t>
            </a:r>
          </a:p>
          <a:p>
            <a:r>
              <a:rPr lang="en-US" sz="2400" b="1" dirty="0">
                <a:solidFill>
                  <a:srgbClr val="00B050"/>
                </a:solidFill>
              </a:rPr>
              <a:t>18.</a:t>
            </a:r>
            <a:r>
              <a:rPr lang="en-US" sz="2400" dirty="0"/>
              <a:t> I must get back to the office. We ………… (work) on a new project.</a:t>
            </a:r>
          </a:p>
          <a:p>
            <a:r>
              <a:rPr lang="en-US" sz="2400" b="1" dirty="0">
                <a:solidFill>
                  <a:srgbClr val="00B050"/>
                </a:solidFill>
              </a:rPr>
              <a:t>19.</a:t>
            </a:r>
            <a:r>
              <a:rPr lang="en-US" sz="2400" dirty="0"/>
              <a:t> He’s photographer. He ………. (take) lots of photos.</a:t>
            </a:r>
          </a:p>
          <a:p>
            <a:r>
              <a:rPr lang="en-US" sz="2400" b="1" dirty="0">
                <a:solidFill>
                  <a:srgbClr val="00B050"/>
                </a:solidFill>
              </a:rPr>
              <a:t>20.</a:t>
            </a:r>
            <a:r>
              <a:rPr lang="en-US" sz="2400" dirty="0"/>
              <a:t> At the moment they ……….. (live) in a very small apartment.</a:t>
            </a:r>
          </a:p>
        </p:txBody>
      </p:sp>
      <p:sp>
        <p:nvSpPr>
          <p:cNvPr id="7" name="TextBox 6">
            <a:hlinkClick r:id="rId2"/>
          </p:cNvPr>
          <p:cNvSpPr txBox="1"/>
          <p:nvPr/>
        </p:nvSpPr>
        <p:spPr>
          <a:xfrm>
            <a:off x="9969500" y="6457890"/>
            <a:ext cx="2286000" cy="400110"/>
          </a:xfrm>
          <a:prstGeom prst="rect">
            <a:avLst/>
          </a:prstGeom>
          <a:noFill/>
        </p:spPr>
        <p:txBody>
          <a:bodyPr wrap="square" rtlCol="0">
            <a:spAutoFit/>
          </a:bodyPr>
          <a:lstStyle/>
          <a:p>
            <a:pPr algn="ctr"/>
            <a:r>
              <a:rPr lang="en-US" sz="2000" dirty="0">
                <a:solidFill>
                  <a:srgbClr val="852367"/>
                </a:solidFill>
                <a:latin typeface="Zekton Free" panose="02000506020000020004" pitchFamily="2" charset="0"/>
              </a:rPr>
              <a:t>Ahmad Kazemi</a:t>
            </a:r>
          </a:p>
        </p:txBody>
      </p:sp>
    </p:spTree>
    <p:extLst>
      <p:ext uri="{BB962C8B-B14F-4D97-AF65-F5344CB8AC3E}">
        <p14:creationId xmlns:p14="http://schemas.microsoft.com/office/powerpoint/2010/main" val="32568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514600"/>
            <a:ext cx="6464300" cy="1754326"/>
          </a:xfrm>
          <a:prstGeom prst="rect">
            <a:avLst/>
          </a:prstGeom>
          <a:noFill/>
        </p:spPr>
        <p:txBody>
          <a:bodyPr wrap="square" rtlCol="0">
            <a:spAutoFit/>
          </a:bodyPr>
          <a:lstStyle/>
          <a:p>
            <a:pPr algn="ctr"/>
            <a:r>
              <a:rPr lang="en-US" sz="5400" dirty="0">
                <a:cs typeface="2  Homa" panose="00000400000000000000" pitchFamily="2" charset="-78"/>
              </a:rPr>
              <a:t>Simple Past Tense (1)</a:t>
            </a:r>
          </a:p>
          <a:p>
            <a:pPr algn="ctr"/>
            <a:r>
              <a:rPr lang="fa-IR" sz="5400" dirty="0">
                <a:cs typeface="2  Homa" panose="00000400000000000000" pitchFamily="2" charset="-78"/>
              </a:rPr>
              <a:t>زمان گذشته ی ساده (1)</a:t>
            </a:r>
            <a:endParaRPr lang="en-US" sz="5400" dirty="0">
              <a:cs typeface="2  Homa" panose="00000400000000000000" pitchFamily="2" charset="-78"/>
            </a:endParaRPr>
          </a:p>
        </p:txBody>
      </p:sp>
      <p:sp>
        <p:nvSpPr>
          <p:cNvPr id="3" name="TextBox 2">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5" name="TextBox 4"/>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3</a:t>
            </a:r>
            <a:endParaRPr lang="en-US" sz="11500" dirty="0">
              <a:cs typeface="2  Homa" panose="00000400000000000000" pitchFamily="2" charset="-78"/>
            </a:endParaRPr>
          </a:p>
        </p:txBody>
      </p:sp>
    </p:spTree>
    <p:extLst>
      <p:ext uri="{BB962C8B-B14F-4D97-AF65-F5344CB8AC3E}">
        <p14:creationId xmlns:p14="http://schemas.microsoft.com/office/powerpoint/2010/main" val="32031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00" y="292100"/>
            <a:ext cx="11684000" cy="3847207"/>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چون نکته های زمان گذشته ی ساده یه کوچولو بیشتر از بقیه ی زمان هاست، توی این بخش و در بخش بعدی، در مورد این زمان حرف می زنم. خلاصه و مفیدش این جوریه که زمان گذشته ی ساده رو بیشتر توی 3 تا جا استفاده می کنیم:</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وقتی یه کاری ، تو یه زمان مشخص تو گذشته انجام و تموم شده، مثلا وقتی یکی میگه «دیروز رفتم دانشگاه.» رفتن به دانشگاه دیروز انجام شده و تموم شده. یه مثال دیگه این دفعه به انگلیسی:</a:t>
            </a:r>
          </a:p>
          <a:p>
            <a:pPr rtl="1"/>
            <a:r>
              <a:rPr lang="en-US" sz="2400" dirty="0">
                <a:cs typeface="2  Zar" panose="00000400000000000000" pitchFamily="2" charset="-78"/>
              </a:rPr>
              <a:t>Amin </a:t>
            </a:r>
            <a:r>
              <a:rPr lang="en-US" sz="2400" u="sng" dirty="0">
                <a:solidFill>
                  <a:srgbClr val="00B0F0"/>
                </a:solidFill>
                <a:cs typeface="2  Zar" panose="00000400000000000000" pitchFamily="2" charset="-78"/>
              </a:rPr>
              <a:t>repaired</a:t>
            </a:r>
            <a:r>
              <a:rPr lang="en-US" sz="2400" dirty="0">
                <a:cs typeface="2  Zar" panose="00000400000000000000" pitchFamily="2" charset="-78"/>
              </a:rPr>
              <a:t> his bicycle yesterday evening.</a:t>
            </a:r>
          </a:p>
          <a:p>
            <a:pPr algn="just" rtl="1"/>
            <a:r>
              <a:rPr lang="fa-IR" sz="2400" dirty="0">
                <a:cs typeface="2  Zar" panose="00000400000000000000" pitchFamily="2" charset="-78"/>
              </a:rPr>
              <a:t>امین دوچرخه شو دیروز عصر </a:t>
            </a:r>
            <a:r>
              <a:rPr lang="fa-IR" sz="2400" u="sng" dirty="0">
                <a:solidFill>
                  <a:srgbClr val="FF0000"/>
                </a:solidFill>
                <a:cs typeface="2  Zar" panose="00000400000000000000" pitchFamily="2" charset="-78"/>
              </a:rPr>
              <a:t>تعمیر کرد</a:t>
            </a:r>
            <a:r>
              <a:rPr lang="fa-IR" sz="2400" dirty="0">
                <a:cs typeface="2  Zar" panose="00000400000000000000" pitchFamily="2" charset="-78"/>
              </a:rPr>
              <a:t>. (امین دوچرخه شو تو یه زمان مشخص تو گذشته ، یعنی دیروز عصر، تعمیر کرده و این کار هم همون موقع تموم شده = پس گذشته ی شاده)</a:t>
            </a:r>
          </a:p>
          <a:p>
            <a:pPr rtl="1"/>
            <a:r>
              <a:rPr lang="en-US" sz="2400" dirty="0">
                <a:cs typeface="2  Zar" panose="00000400000000000000" pitchFamily="2" charset="-78"/>
              </a:rPr>
              <a:t>I </a:t>
            </a:r>
            <a:r>
              <a:rPr lang="en-US" sz="2400" u="sng" dirty="0">
                <a:solidFill>
                  <a:srgbClr val="00B0F0"/>
                </a:solidFill>
                <a:cs typeface="2  Zar" panose="00000400000000000000" pitchFamily="2" charset="-78"/>
              </a:rPr>
              <a:t>talked</a:t>
            </a:r>
            <a:r>
              <a:rPr lang="en-US" sz="2400" dirty="0">
                <a:cs typeface="2  Zar" panose="00000400000000000000" pitchFamily="2" charset="-78"/>
              </a:rPr>
              <a:t> to </a:t>
            </a:r>
            <a:r>
              <a:rPr lang="en-US" sz="2400" dirty="0" err="1">
                <a:cs typeface="2  Zar" panose="00000400000000000000" pitchFamily="2" charset="-78"/>
              </a:rPr>
              <a:t>Sheida</a:t>
            </a:r>
            <a:r>
              <a:rPr lang="en-US" sz="2400" dirty="0">
                <a:cs typeface="2  Zar" panose="00000400000000000000" pitchFamily="2" charset="-78"/>
              </a:rPr>
              <a:t> on the phone a few days ago.</a:t>
            </a:r>
          </a:p>
          <a:p>
            <a:pPr algn="just" rtl="1"/>
            <a:r>
              <a:rPr lang="fa-IR" sz="2400" dirty="0">
                <a:cs typeface="2  Zar" panose="00000400000000000000" pitchFamily="2" charset="-78"/>
              </a:rPr>
              <a:t>چند روز قبل، پای تلفن با شیدا </a:t>
            </a:r>
            <a:r>
              <a:rPr lang="fa-IR" sz="2400" u="sng" dirty="0">
                <a:solidFill>
                  <a:srgbClr val="FF0000"/>
                </a:solidFill>
                <a:cs typeface="2  Zar" panose="00000400000000000000" pitchFamily="2" charset="-78"/>
              </a:rPr>
              <a:t>حرف زدم</a:t>
            </a:r>
            <a:r>
              <a:rPr lang="fa-IR" sz="2400" dirty="0">
                <a:cs typeface="2  Zar" panose="00000400000000000000" pitchFamily="2" charset="-78"/>
              </a:rPr>
              <a:t>. (چند روز قبل هم یه زمان مشخص تو گذشته اش که اون موقع حرف زدن با شیدا انجام شده و تموم شده.)</a:t>
            </a:r>
            <a:endParaRPr lang="en-US" sz="2400" dirty="0">
              <a:cs typeface="2  Zar" panose="00000400000000000000" pitchFamily="2" charset="-78"/>
            </a:endParaRPr>
          </a:p>
        </p:txBody>
      </p:sp>
      <p:sp>
        <p:nvSpPr>
          <p:cNvPr id="3" name="TextBox 2"/>
          <p:cNvSpPr txBox="1"/>
          <p:nvPr/>
        </p:nvSpPr>
        <p:spPr>
          <a:xfrm>
            <a:off x="368300" y="4596507"/>
            <a:ext cx="11684000" cy="1631216"/>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3.</a:t>
            </a:r>
            <a:r>
              <a:rPr lang="fa-IR" sz="2400" dirty="0">
                <a:cs typeface="2  Zar" panose="00000400000000000000" pitchFamily="2" charset="-78"/>
              </a:rPr>
              <a:t>وقتی توی گذشته، یه کاری فورا بعد یه کار دیگه انجام شده باشه، برای کفتن هر دو تا کار، از گذشته ی ساده استفاده می کنیم.</a:t>
            </a:r>
          </a:p>
          <a:p>
            <a:pPr rtl="1"/>
            <a:r>
              <a:rPr lang="en-US" sz="2400" dirty="0">
                <a:cs typeface="2  Zar" panose="00000400000000000000" pitchFamily="2" charset="-78"/>
              </a:rPr>
              <a:t>First, he </a:t>
            </a:r>
            <a:r>
              <a:rPr lang="en-US" sz="2400" u="sng" dirty="0">
                <a:solidFill>
                  <a:srgbClr val="00B0F0"/>
                </a:solidFill>
                <a:cs typeface="2  Zar" panose="00000400000000000000" pitchFamily="2" charset="-78"/>
              </a:rPr>
              <a:t>read</a:t>
            </a:r>
            <a:r>
              <a:rPr lang="en-US" sz="2400" dirty="0">
                <a:cs typeface="2  Zar" panose="00000400000000000000" pitchFamily="2" charset="-78"/>
              </a:rPr>
              <a:t> the message. Then, he </a:t>
            </a:r>
            <a:r>
              <a:rPr lang="en-US" sz="2400" u="sng" dirty="0">
                <a:solidFill>
                  <a:srgbClr val="00B0F0"/>
                </a:solidFill>
                <a:cs typeface="2  Zar" panose="00000400000000000000" pitchFamily="2" charset="-78"/>
              </a:rPr>
              <a:t>called</a:t>
            </a:r>
            <a:r>
              <a:rPr lang="en-US" sz="2400" dirty="0">
                <a:cs typeface="2  Zar" panose="00000400000000000000" pitchFamily="2" charset="-78"/>
              </a:rPr>
              <a:t> his boss.</a:t>
            </a:r>
          </a:p>
          <a:p>
            <a:pPr algn="just" rtl="1"/>
            <a:r>
              <a:rPr lang="fa-IR" sz="2400" dirty="0">
                <a:cs typeface="2  Zar" panose="00000400000000000000" pitchFamily="2" charset="-78"/>
              </a:rPr>
              <a:t>اون، اول پیغام رو </a:t>
            </a:r>
            <a:r>
              <a:rPr lang="fa-IR" sz="2400" u="sng" dirty="0">
                <a:solidFill>
                  <a:srgbClr val="FF0000"/>
                </a:solidFill>
                <a:cs typeface="2  Zar" panose="00000400000000000000" pitchFamily="2" charset="-78"/>
              </a:rPr>
              <a:t>خوند</a:t>
            </a:r>
            <a:r>
              <a:rPr lang="fa-IR" sz="2400" dirty="0">
                <a:cs typeface="2  Zar" panose="00000400000000000000" pitchFamily="2" charset="-78"/>
              </a:rPr>
              <a:t>. بعد به رئیسش </a:t>
            </a:r>
            <a:r>
              <a:rPr lang="fa-IR" sz="2400" u="sng" dirty="0">
                <a:solidFill>
                  <a:srgbClr val="FF0000"/>
                </a:solidFill>
                <a:cs typeface="2  Zar" panose="00000400000000000000" pitchFamily="2" charset="-78"/>
              </a:rPr>
              <a:t>زنگ زد</a:t>
            </a:r>
            <a:r>
              <a:rPr lang="fa-IR" sz="2400" dirty="0">
                <a:cs typeface="2  Zar" panose="00000400000000000000" pitchFamily="2" charset="-78"/>
              </a:rPr>
              <a:t>. ( دو تا کار داریم که هر دوتاشون توی گذشته انجام شدن. اما چون یکی از اونا دقیقا قبل اون یکی انجام شده، برای هر دوتاشون از فعل گذشته ی ساده استفاده می کنیم.)</a:t>
            </a:r>
            <a:endParaRPr lang="en-US" sz="2400" dirty="0">
              <a:cs typeface="2  Zar" panose="00000400000000000000" pitchFamily="2" charset="-78"/>
            </a:endParaRPr>
          </a:p>
        </p:txBody>
      </p:sp>
    </p:spTree>
    <p:extLst>
      <p:ext uri="{BB962C8B-B14F-4D97-AF65-F5344CB8AC3E}">
        <p14:creationId xmlns:p14="http://schemas.microsoft.com/office/powerpoint/2010/main" val="38752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4" name="TextBox 3"/>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5" name="TextBox 4"/>
          <p:cNvSpPr txBox="1"/>
          <p:nvPr/>
        </p:nvSpPr>
        <p:spPr>
          <a:xfrm>
            <a:off x="393700" y="1790700"/>
            <a:ext cx="10477500" cy="3785652"/>
          </a:xfrm>
          <a:prstGeom prst="rect">
            <a:avLst/>
          </a:prstGeom>
          <a:noFill/>
        </p:spPr>
        <p:txBody>
          <a:bodyPr wrap="square" rtlCol="0">
            <a:spAutoFit/>
          </a:bodyPr>
          <a:lstStyle/>
          <a:p>
            <a:r>
              <a:rPr lang="en-US" sz="2400" b="1" dirty="0">
                <a:solidFill>
                  <a:srgbClr val="00B050"/>
                </a:solidFill>
              </a:rPr>
              <a:t>21.</a:t>
            </a:r>
            <a:r>
              <a:rPr lang="en-US" sz="2400" dirty="0"/>
              <a:t> yesterday, we …………(walk) to the park and then we ………. (play) tennis.</a:t>
            </a:r>
          </a:p>
          <a:p>
            <a:r>
              <a:rPr lang="en-US" sz="2400" b="1" dirty="0">
                <a:solidFill>
                  <a:srgbClr val="00B050"/>
                </a:solidFill>
              </a:rPr>
              <a:t>22.</a:t>
            </a:r>
            <a:r>
              <a:rPr lang="en-US" sz="2400" dirty="0"/>
              <a:t> The police ………. (stop) me on my way home last night.</a:t>
            </a:r>
          </a:p>
          <a:p>
            <a:r>
              <a:rPr lang="en-US" sz="2400" b="1" dirty="0">
                <a:solidFill>
                  <a:srgbClr val="00B050"/>
                </a:solidFill>
              </a:rPr>
              <a:t>23.</a:t>
            </a:r>
            <a:r>
              <a:rPr lang="en-US" sz="2400" dirty="0"/>
              <a:t> look! That man ……….. (try) to open the door of your car.</a:t>
            </a:r>
          </a:p>
          <a:p>
            <a:r>
              <a:rPr lang="en-US" sz="2400" b="1" dirty="0">
                <a:solidFill>
                  <a:srgbClr val="00B050"/>
                </a:solidFill>
              </a:rPr>
              <a:t>24.</a:t>
            </a:r>
            <a:r>
              <a:rPr lang="en-US" sz="2400" dirty="0"/>
              <a:t> This morning we didn’t have enough coffee so I ……….. (buy) some more.</a:t>
            </a:r>
          </a:p>
          <a:p>
            <a:r>
              <a:rPr lang="en-US" sz="2400" b="1" dirty="0">
                <a:solidFill>
                  <a:srgbClr val="00B050"/>
                </a:solidFill>
              </a:rPr>
              <a:t>25.</a:t>
            </a:r>
            <a:r>
              <a:rPr lang="en-US" sz="2400" dirty="0"/>
              <a:t> I sent an e-mail to Jerry about it but I ………… (not / send) one to David.</a:t>
            </a:r>
          </a:p>
          <a:p>
            <a:r>
              <a:rPr lang="en-US" sz="2400" b="1" dirty="0">
                <a:solidFill>
                  <a:srgbClr val="00B050"/>
                </a:solidFill>
              </a:rPr>
              <a:t>26.</a:t>
            </a:r>
            <a:r>
              <a:rPr lang="en-US" sz="2400" dirty="0"/>
              <a:t> Jane ………. (not / drink) tea very often. She ………… (prefer) coffee.</a:t>
            </a:r>
          </a:p>
          <a:p>
            <a:r>
              <a:rPr lang="en-US" sz="2400" b="1" dirty="0">
                <a:solidFill>
                  <a:srgbClr val="00B050"/>
                </a:solidFill>
              </a:rPr>
              <a:t>27.</a:t>
            </a:r>
            <a:r>
              <a:rPr lang="en-US" sz="2400" dirty="0"/>
              <a:t> I was very thirsty. I ……….. (drink) the water very quickly.</a:t>
            </a:r>
          </a:p>
          <a:p>
            <a:r>
              <a:rPr lang="en-US" sz="2400" b="1" dirty="0">
                <a:solidFill>
                  <a:srgbClr val="00B050"/>
                </a:solidFill>
              </a:rPr>
              <a:t>28.</a:t>
            </a:r>
            <a:r>
              <a:rPr lang="en-US" sz="2400" dirty="0"/>
              <a:t> They ………. (meet) my brother last night.</a:t>
            </a:r>
          </a:p>
          <a:p>
            <a:r>
              <a:rPr lang="en-US" sz="2400" b="1" dirty="0">
                <a:solidFill>
                  <a:srgbClr val="00B050"/>
                </a:solidFill>
              </a:rPr>
              <a:t>29.</a:t>
            </a:r>
            <a:r>
              <a:rPr lang="en-US" sz="2400" dirty="0"/>
              <a:t> When I ………… (look) out of the window I ………… (see) John.</a:t>
            </a:r>
          </a:p>
          <a:p>
            <a:r>
              <a:rPr lang="en-US" sz="2400" b="1" dirty="0">
                <a:solidFill>
                  <a:srgbClr val="00B050"/>
                </a:solidFill>
              </a:rPr>
              <a:t>30.</a:t>
            </a:r>
            <a:r>
              <a:rPr lang="en-US" sz="2400" dirty="0"/>
              <a:t> First she …………. (pay) the driver, then she ………… (get out) of the taxi.</a:t>
            </a:r>
          </a:p>
        </p:txBody>
      </p:sp>
      <p:sp>
        <p:nvSpPr>
          <p:cNvPr id="6" name="TextBox 5"/>
          <p:cNvSpPr txBox="1"/>
          <p:nvPr/>
        </p:nvSpPr>
        <p:spPr>
          <a:xfrm>
            <a:off x="9969500" y="6457890"/>
            <a:ext cx="2286000" cy="400110"/>
          </a:xfrm>
          <a:prstGeom prst="rect">
            <a:avLst/>
          </a:prstGeom>
          <a:noFill/>
        </p:spPr>
        <p:txBody>
          <a:bodyPr wrap="square" rtlCol="0">
            <a:spAutoFit/>
          </a:bodyPr>
          <a:lstStyle/>
          <a:p>
            <a:pPr algn="ctr"/>
            <a:r>
              <a:rPr lang="en-US" sz="2000" dirty="0">
                <a:solidFill>
                  <a:srgbClr val="852367"/>
                </a:solidFill>
                <a:latin typeface="Zekton Free" panose="02000506020000020004" pitchFamily="2" charset="0"/>
              </a:rPr>
              <a:t>Ahmad Kazemi</a:t>
            </a:r>
          </a:p>
        </p:txBody>
      </p:sp>
    </p:spTree>
    <p:extLst>
      <p:ext uri="{BB962C8B-B14F-4D97-AF65-F5344CB8AC3E}">
        <p14:creationId xmlns:p14="http://schemas.microsoft.com/office/powerpoint/2010/main" val="20724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896937"/>
            <a:ext cx="4762500" cy="46672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hlinkClick r:id="rId3"/>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3" name="TextBox 2"/>
          <p:cNvSpPr txBox="1"/>
          <p:nvPr/>
        </p:nvSpPr>
        <p:spPr>
          <a:xfrm>
            <a:off x="8648700" y="787400"/>
            <a:ext cx="3200400" cy="4955203"/>
          </a:xfrm>
          <a:prstGeom prst="rect">
            <a:avLst/>
          </a:prstGeom>
          <a:noFill/>
        </p:spPr>
        <p:txBody>
          <a:bodyPr wrap="square" rtlCol="0">
            <a:spAutoFit/>
          </a:bodyPr>
          <a:lstStyle/>
          <a:p>
            <a:pPr algn="just" rtl="1"/>
            <a:r>
              <a:rPr lang="fa-IR" sz="2800" b="1" dirty="0">
                <a:solidFill>
                  <a:srgbClr val="FF0000"/>
                </a:solidFill>
                <a:cs typeface="2  Homa" panose="00000400000000000000" pitchFamily="2" charset="-78"/>
              </a:rPr>
              <a:t>فهرست :</a:t>
            </a:r>
          </a:p>
          <a:p>
            <a:pPr algn="just" rtl="1"/>
            <a:r>
              <a:rPr lang="fa-IR" sz="2400" dirty="0">
                <a:cs typeface="2  Homa" panose="00000400000000000000" pitchFamily="2" charset="-78"/>
              </a:rPr>
              <a:t>مقدمه-ساختار جملات</a:t>
            </a:r>
          </a:p>
          <a:p>
            <a:pPr algn="just" rtl="1"/>
            <a:r>
              <a:rPr lang="fa-IR" sz="2400" dirty="0">
                <a:cs typeface="2  Homa" panose="00000400000000000000" pitchFamily="2" charset="-78"/>
              </a:rPr>
              <a:t>1. زمان حال ساده</a:t>
            </a:r>
          </a:p>
          <a:p>
            <a:pPr algn="just" rtl="1"/>
            <a:r>
              <a:rPr lang="fa-IR" sz="2400" dirty="0">
                <a:cs typeface="2  Homa" panose="00000400000000000000" pitchFamily="2" charset="-78"/>
              </a:rPr>
              <a:t>2. زمان حال استمراری</a:t>
            </a:r>
          </a:p>
          <a:p>
            <a:pPr algn="just" rtl="1"/>
            <a:r>
              <a:rPr lang="fa-IR" sz="2400" dirty="0">
                <a:cs typeface="2  Homa" panose="00000400000000000000" pitchFamily="2" charset="-78"/>
              </a:rPr>
              <a:t>3. زمان گذشته ی ساده (1)</a:t>
            </a:r>
          </a:p>
          <a:p>
            <a:pPr algn="just" rtl="1"/>
            <a:r>
              <a:rPr lang="fa-IR" sz="2400" dirty="0">
                <a:cs typeface="2  Homa" panose="00000400000000000000" pitchFamily="2" charset="-78"/>
              </a:rPr>
              <a:t>4. زمان گذشته ی ساده (2)</a:t>
            </a:r>
          </a:p>
          <a:p>
            <a:pPr algn="just" rtl="1"/>
            <a:r>
              <a:rPr lang="fa-IR" sz="2400" dirty="0">
                <a:cs typeface="2  Homa" panose="00000400000000000000" pitchFamily="2" charset="-78"/>
              </a:rPr>
              <a:t>5. زمان گذشته ی استمراری</a:t>
            </a:r>
          </a:p>
          <a:p>
            <a:pPr algn="just" rtl="1"/>
            <a:r>
              <a:rPr lang="fa-IR" sz="2400" dirty="0">
                <a:cs typeface="2  Homa" panose="00000400000000000000" pitchFamily="2" charset="-78"/>
              </a:rPr>
              <a:t>6. زمان آینده ی ساده</a:t>
            </a:r>
          </a:p>
          <a:p>
            <a:pPr algn="just" rtl="1"/>
            <a:r>
              <a:rPr lang="fa-IR" sz="2400" dirty="0">
                <a:cs typeface="2  Homa" panose="00000400000000000000" pitchFamily="2" charset="-78"/>
              </a:rPr>
              <a:t>7. </a:t>
            </a:r>
            <a:r>
              <a:rPr lang="en-US" sz="2400" dirty="0">
                <a:cs typeface="2  Homa" panose="00000400000000000000" pitchFamily="2" charset="-78"/>
              </a:rPr>
              <a:t>Be going to …</a:t>
            </a:r>
          </a:p>
          <a:p>
            <a:pPr algn="just" rtl="1"/>
            <a:r>
              <a:rPr lang="fa-IR" sz="2400" dirty="0">
                <a:cs typeface="2  Homa" panose="00000400000000000000" pitchFamily="2" charset="-78"/>
              </a:rPr>
              <a:t>8. زمان حال کامل (1)</a:t>
            </a:r>
          </a:p>
          <a:p>
            <a:pPr algn="just" rtl="1"/>
            <a:r>
              <a:rPr lang="fa-IR" sz="2400" dirty="0">
                <a:cs typeface="2  Homa" panose="00000400000000000000" pitchFamily="2" charset="-78"/>
              </a:rPr>
              <a:t>9. زمان حال کامل (2)</a:t>
            </a:r>
          </a:p>
          <a:p>
            <a:pPr algn="just" rtl="1"/>
            <a:r>
              <a:rPr lang="fa-IR" sz="2400" dirty="0">
                <a:cs typeface="2  Homa" panose="00000400000000000000" pitchFamily="2" charset="-78"/>
              </a:rPr>
              <a:t>10. زمان گذشته ی کامل</a:t>
            </a:r>
          </a:p>
          <a:p>
            <a:pPr algn="just" rtl="1"/>
            <a:r>
              <a:rPr lang="fa-IR" sz="2400" dirty="0">
                <a:cs typeface="2  Homa" panose="00000400000000000000" pitchFamily="2" charset="-78"/>
              </a:rPr>
              <a:t>11. عبارت اسمی</a:t>
            </a:r>
            <a:endParaRPr lang="en-US" sz="2400" dirty="0">
              <a:cs typeface="2  Homa" panose="00000400000000000000" pitchFamily="2" charset="-78"/>
            </a:endParaRPr>
          </a:p>
        </p:txBody>
      </p:sp>
    </p:spTree>
    <p:extLst>
      <p:ext uri="{BB962C8B-B14F-4D97-AF65-F5344CB8AC3E}">
        <p14:creationId xmlns:p14="http://schemas.microsoft.com/office/powerpoint/2010/main" val="14765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7200" y="2616200"/>
            <a:ext cx="6413500" cy="1754326"/>
          </a:xfrm>
          <a:prstGeom prst="rect">
            <a:avLst/>
          </a:prstGeom>
          <a:noFill/>
        </p:spPr>
        <p:txBody>
          <a:bodyPr wrap="square" rtlCol="0">
            <a:spAutoFit/>
          </a:bodyPr>
          <a:lstStyle/>
          <a:p>
            <a:pPr algn="ctr"/>
            <a:r>
              <a:rPr lang="en-US" sz="5400" dirty="0">
                <a:cs typeface="2  Homa" panose="00000400000000000000" pitchFamily="2" charset="-78"/>
              </a:rPr>
              <a:t>Simple Past Tense (2)</a:t>
            </a:r>
          </a:p>
          <a:p>
            <a:pPr algn="ctr"/>
            <a:r>
              <a:rPr lang="fa-IR" sz="5400" dirty="0">
                <a:cs typeface="2  Homa" panose="00000400000000000000" pitchFamily="2" charset="-78"/>
              </a:rPr>
              <a:t>زمان گذشته ی ساده (2)</a:t>
            </a:r>
            <a:endParaRPr lang="en-US" sz="5400" dirty="0">
              <a:cs typeface="2  Homa" panose="00000400000000000000" pitchFamily="2" charset="-78"/>
            </a:endParaRPr>
          </a:p>
        </p:txBody>
      </p:sp>
      <p:sp>
        <p:nvSpPr>
          <p:cNvPr id="3" name="TextBox 2"/>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5" name="TextBox 4"/>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4</a:t>
            </a:r>
            <a:endParaRPr lang="en-US" sz="11500" dirty="0">
              <a:cs typeface="2  Homa" panose="00000400000000000000" pitchFamily="2" charset="-78"/>
            </a:endParaRPr>
          </a:p>
        </p:txBody>
      </p:sp>
    </p:spTree>
    <p:extLst>
      <p:ext uri="{BB962C8B-B14F-4D97-AF65-F5344CB8AC3E}">
        <p14:creationId xmlns:p14="http://schemas.microsoft.com/office/powerpoint/2010/main" val="305404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46900" y="203200"/>
            <a:ext cx="5054600" cy="120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000" dirty="0">
                <a:cs typeface="2  Zar" panose="00000400000000000000" pitchFamily="2" charset="-78"/>
              </a:rPr>
              <a:t>توی بخش قبلی، دو تا از کاربردهای اصلی گذشته ی ساده رو گفتم. توی این درس، کاربرد سوم این زمان رو توضیح میدم و بعدش هم یکی دو تا نکته ی دیگه هست که باید یاد بگیری.</a:t>
            </a:r>
            <a:endParaRPr lang="en-US" sz="2000" dirty="0">
              <a:cs typeface="2  Zar" panose="00000400000000000000" pitchFamily="2" charset="-78"/>
            </a:endParaRPr>
          </a:p>
        </p:txBody>
      </p:sp>
      <p:sp>
        <p:nvSpPr>
          <p:cNvPr id="3" name="TextBox 2"/>
          <p:cNvSpPr txBox="1"/>
          <p:nvPr/>
        </p:nvSpPr>
        <p:spPr>
          <a:xfrm>
            <a:off x="381000" y="1638300"/>
            <a:ext cx="11620500" cy="2369880"/>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3.</a:t>
            </a:r>
            <a:r>
              <a:rPr lang="fa-IR" sz="2400" dirty="0">
                <a:cs typeface="2  Zar" panose="00000400000000000000" pitchFamily="2" charset="-78"/>
              </a:rPr>
              <a:t>کاربرد سوم گذشته ی ساده، برای حرف زدن در مورد عادت ها یا شرایطی هستش که </a:t>
            </a:r>
            <a:r>
              <a:rPr lang="fa-IR" sz="2400" u="sng" dirty="0">
                <a:solidFill>
                  <a:srgbClr val="FF0000"/>
                </a:solidFill>
                <a:cs typeface="2  Zar" panose="00000400000000000000" pitchFamily="2" charset="-78"/>
              </a:rPr>
              <a:t>فقط توی گذشته وجود داشتن و الان دیگه وجود ندارن. </a:t>
            </a:r>
            <a:r>
              <a:rPr lang="fa-IR" sz="2400" dirty="0">
                <a:cs typeface="2  Zar" panose="00000400000000000000" pitchFamily="2" charset="-78"/>
              </a:rPr>
              <a:t>مثلا اگه بخوایم به انگلیسی بگیم، «قبلا سیگار </a:t>
            </a:r>
            <a:r>
              <a:rPr lang="fa-IR" sz="2400" u="sng" dirty="0">
                <a:solidFill>
                  <a:srgbClr val="FF0000"/>
                </a:solidFill>
                <a:cs typeface="2  Zar" panose="00000400000000000000" pitchFamily="2" charset="-78"/>
              </a:rPr>
              <a:t>می کشیدم</a:t>
            </a:r>
            <a:r>
              <a:rPr lang="fa-IR" sz="2400" dirty="0">
                <a:cs typeface="2  Zar" panose="00000400000000000000" pitchFamily="2" charset="-78"/>
              </a:rPr>
              <a:t>.» چون جمله نشون میده یه کاری قبلا از روی عادت انجام می شده، ولی الان دیگه انجام نمیشه، از گذشته ی ساده استفاده می کنیم. یه مثال دیگه این بار به انگلیسی:</a:t>
            </a:r>
          </a:p>
          <a:p>
            <a:pPr rtl="1"/>
            <a:r>
              <a:rPr lang="en-US" sz="2400" dirty="0">
                <a:cs typeface="2  Zar" panose="00000400000000000000" pitchFamily="2" charset="-78"/>
              </a:rPr>
              <a:t>People </a:t>
            </a:r>
            <a:r>
              <a:rPr lang="en-US" sz="2400" u="sng" dirty="0">
                <a:solidFill>
                  <a:srgbClr val="00B0F0"/>
                </a:solidFill>
                <a:cs typeface="2  Zar" panose="00000400000000000000" pitchFamily="2" charset="-78"/>
              </a:rPr>
              <a:t>traveled</a:t>
            </a:r>
            <a:r>
              <a:rPr lang="en-US" sz="2400" dirty="0">
                <a:cs typeface="2  Zar" panose="00000400000000000000" pitchFamily="2" charset="-78"/>
              </a:rPr>
              <a:t> by carriage in the past.</a:t>
            </a:r>
          </a:p>
          <a:p>
            <a:pPr algn="just" rtl="1"/>
            <a:r>
              <a:rPr lang="fa-IR" sz="2400" dirty="0">
                <a:cs typeface="2  Zar" panose="00000400000000000000" pitchFamily="2" charset="-78"/>
              </a:rPr>
              <a:t>در گذشته، مردم با کالسکه </a:t>
            </a:r>
            <a:r>
              <a:rPr lang="fa-IR" sz="2400" u="sng" dirty="0">
                <a:solidFill>
                  <a:srgbClr val="FF0000"/>
                </a:solidFill>
                <a:cs typeface="2  Zar" panose="00000400000000000000" pitchFamily="2" charset="-78"/>
              </a:rPr>
              <a:t>سفر می کردن</a:t>
            </a:r>
            <a:r>
              <a:rPr lang="fa-IR" sz="2400" dirty="0">
                <a:cs typeface="2  Zar" panose="00000400000000000000" pitchFamily="2" charset="-78"/>
              </a:rPr>
              <a:t>. (سفر کردن با کالسکه یکی از کارهایی هستش که مردم قبلا انجامش می دادن ولی الان دیگه وجود نداره. منظورم اینه که با این همه ماشین و قطار و... دیگه کسی با کالسکه سفر نمی کنه. = پس گذشته ی ساده)</a:t>
            </a:r>
            <a:endParaRPr lang="en-US" sz="2400" dirty="0">
              <a:cs typeface="2  Zar" panose="00000400000000000000" pitchFamily="2" charset="-78"/>
            </a:endParaRPr>
          </a:p>
        </p:txBody>
      </p:sp>
      <p:sp>
        <p:nvSpPr>
          <p:cNvPr id="4" name="Rounded Rectangle 3"/>
          <p:cNvSpPr/>
          <p:nvPr/>
        </p:nvSpPr>
        <p:spPr>
          <a:xfrm>
            <a:off x="1790700" y="4771211"/>
            <a:ext cx="8978900" cy="18923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solidFill>
                  <a:schemeClr val="tx2"/>
                </a:solidFill>
                <a:cs typeface="2  Zar" panose="00000400000000000000" pitchFamily="2" charset="-78"/>
              </a:rPr>
              <a:t>توی این معنی سوم، به جای شکل گذشته ی ساده ی فعل، می تونیم از «شکل ساده ی فعل </a:t>
            </a:r>
            <a:r>
              <a:rPr lang="en-US" sz="2400" dirty="0">
                <a:solidFill>
                  <a:schemeClr val="tx2"/>
                </a:solidFill>
                <a:cs typeface="2  Zar" panose="00000400000000000000" pitchFamily="2" charset="-78"/>
              </a:rPr>
              <a:t>used to + </a:t>
            </a:r>
            <a:r>
              <a:rPr lang="fa-IR" sz="2400" dirty="0">
                <a:solidFill>
                  <a:schemeClr val="tx2"/>
                </a:solidFill>
                <a:cs typeface="2  Zar" panose="00000400000000000000" pitchFamily="2" charset="-78"/>
              </a:rPr>
              <a:t> » هم استفاده کنیم. یعنی:</a:t>
            </a:r>
          </a:p>
          <a:p>
            <a:r>
              <a:rPr lang="en-US" sz="2400" dirty="0">
                <a:solidFill>
                  <a:schemeClr val="tx2"/>
                </a:solidFill>
                <a:cs typeface="2  Zar" panose="00000400000000000000" pitchFamily="2" charset="-78"/>
              </a:rPr>
              <a:t>People </a:t>
            </a:r>
            <a:r>
              <a:rPr lang="en-US" sz="2400" u="sng" dirty="0">
                <a:solidFill>
                  <a:schemeClr val="tx2"/>
                </a:solidFill>
                <a:cs typeface="2  Zar" panose="00000400000000000000" pitchFamily="2" charset="-78"/>
              </a:rPr>
              <a:t>used to travel</a:t>
            </a:r>
            <a:r>
              <a:rPr lang="en-US" sz="2400" dirty="0">
                <a:solidFill>
                  <a:schemeClr val="tx2"/>
                </a:solidFill>
                <a:cs typeface="2  Zar" panose="00000400000000000000" pitchFamily="2" charset="-78"/>
              </a:rPr>
              <a:t> by carriage in the past.</a:t>
            </a:r>
          </a:p>
        </p:txBody>
      </p:sp>
      <p:sp>
        <p:nvSpPr>
          <p:cNvPr id="6" name="Rounded Rectangle 5"/>
          <p:cNvSpPr/>
          <p:nvPr/>
        </p:nvSpPr>
        <p:spPr>
          <a:xfrm>
            <a:off x="10769600" y="4771211"/>
            <a:ext cx="1231900" cy="1892300"/>
          </a:xfrm>
          <a:prstGeom prst="roundRect">
            <a:avLst/>
          </a:prstGeom>
          <a:solidFill>
            <a:srgbClr val="852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cs typeface="2  Homa" panose="00000400000000000000" pitchFamily="2" charset="-78"/>
              </a:rPr>
              <a:t>نکته:</a:t>
            </a:r>
            <a:endParaRPr lang="en-US" sz="2400" dirty="0">
              <a:cs typeface="2  Homa" panose="00000400000000000000" pitchFamily="2" charset="-78"/>
            </a:endParaRPr>
          </a:p>
        </p:txBody>
      </p:sp>
    </p:spTree>
    <p:extLst>
      <p:ext uri="{BB962C8B-B14F-4D97-AF65-F5344CB8AC3E}">
        <p14:creationId xmlns:p14="http://schemas.microsoft.com/office/powerpoint/2010/main" val="116475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800" y="304800"/>
            <a:ext cx="11734800" cy="2677656"/>
          </a:xfrm>
          <a:prstGeom prst="rect">
            <a:avLst/>
          </a:prstGeom>
          <a:noFill/>
          <a:ln w="19050">
            <a:solidFill>
              <a:srgbClr val="C00000"/>
            </a:solidFill>
            <a:prstDash val="dash"/>
          </a:ln>
        </p:spPr>
        <p:txBody>
          <a:bodyPr wrap="square" rtlCol="0">
            <a:spAutoFit/>
          </a:bodyPr>
          <a:lstStyle/>
          <a:p>
            <a:pPr algn="just" rtl="1"/>
            <a:r>
              <a:rPr lang="fa-IR" sz="2400" b="1" dirty="0">
                <a:solidFill>
                  <a:srgbClr val="FF0000"/>
                </a:solidFill>
                <a:cs typeface="2  Zar" panose="00000400000000000000" pitchFamily="2" charset="-78"/>
              </a:rPr>
              <a:t>افعال با قاعده و بی قاعده:</a:t>
            </a:r>
          </a:p>
          <a:p>
            <a:pPr algn="just" rtl="1"/>
            <a:r>
              <a:rPr lang="fa-IR" sz="2400" dirty="0">
                <a:cs typeface="2  Zar" panose="00000400000000000000" pitchFamily="2" charset="-78"/>
              </a:rPr>
              <a:t>فعل های با قاعده، فعل هایی هستن که برای درست کردن شکل گذشته و </a:t>
            </a:r>
            <a:r>
              <a:rPr lang="en-US" sz="2400" dirty="0">
                <a:cs typeface="2  Zar" panose="00000400000000000000" pitchFamily="2" charset="-78"/>
              </a:rPr>
              <a:t>p.p.</a:t>
            </a:r>
            <a:r>
              <a:rPr lang="fa-IR" sz="2400" dirty="0">
                <a:cs typeface="2  Zar" panose="00000400000000000000" pitchFamily="2" charset="-78"/>
              </a:rPr>
              <a:t> اون ها، فقط کافیه به آخر فعل </a:t>
            </a:r>
            <a:r>
              <a:rPr lang="en-US" sz="2400" dirty="0" err="1">
                <a:cs typeface="2  Zar" panose="00000400000000000000" pitchFamily="2" charset="-78"/>
              </a:rPr>
              <a:t>ed</a:t>
            </a:r>
            <a:r>
              <a:rPr lang="fa-IR" sz="2400" dirty="0">
                <a:cs typeface="2  Zar" panose="00000400000000000000" pitchFamily="2" charset="-78"/>
              </a:rPr>
              <a:t> اضافه کنیم. (البته اگه آخر فعل </a:t>
            </a:r>
            <a:r>
              <a:rPr lang="en-US" sz="2400" dirty="0">
                <a:cs typeface="2  Zar" panose="00000400000000000000" pitchFamily="2" charset="-78"/>
              </a:rPr>
              <a:t>e</a:t>
            </a:r>
            <a:r>
              <a:rPr lang="fa-IR" sz="2400" dirty="0">
                <a:cs typeface="2  Zar" panose="00000400000000000000" pitchFamily="2" charset="-78"/>
              </a:rPr>
              <a:t> داشته باشه، برای درست کردن شکل گذشته و </a:t>
            </a:r>
            <a:r>
              <a:rPr lang="en-US" sz="2400" dirty="0">
                <a:cs typeface="2  Zar" panose="00000400000000000000" pitchFamily="2" charset="-78"/>
              </a:rPr>
              <a:t>p.p.</a:t>
            </a:r>
            <a:r>
              <a:rPr lang="fa-IR" sz="2400" dirty="0">
                <a:cs typeface="2  Zar" panose="00000400000000000000" pitchFamily="2" charset="-78"/>
              </a:rPr>
              <a:t> اون، به آخر فعل، فقط </a:t>
            </a:r>
            <a:r>
              <a:rPr lang="en-US" sz="2400" dirty="0">
                <a:cs typeface="2  Zar" panose="00000400000000000000" pitchFamily="2" charset="-78"/>
              </a:rPr>
              <a:t>d</a:t>
            </a:r>
            <a:r>
              <a:rPr lang="fa-IR" sz="2400" dirty="0">
                <a:cs typeface="2  Zar" panose="00000400000000000000" pitchFamily="2" charset="-78"/>
              </a:rPr>
              <a:t> اضافه می کنیم.) مثال:</a:t>
            </a:r>
          </a:p>
          <a:p>
            <a:pPr algn="ctr" rtl="1"/>
            <a:r>
              <a:rPr lang="en-US" sz="2400" dirty="0">
                <a:cs typeface="2  Zar" panose="00000400000000000000" pitchFamily="2" charset="-78"/>
              </a:rPr>
              <a:t>Live = lived                         play = played</a:t>
            </a:r>
          </a:p>
          <a:p>
            <a:pPr algn="just" rtl="1"/>
            <a:r>
              <a:rPr lang="fa-IR" sz="2400" dirty="0">
                <a:cs typeface="2  Zar" panose="00000400000000000000" pitchFamily="2" charset="-78"/>
              </a:rPr>
              <a:t>اما از اسم فعل های بی قاعده هم معلومه که این جوری قاعده ندارن و باید شکل گذشته و </a:t>
            </a:r>
            <a:r>
              <a:rPr lang="en-US" sz="2400" dirty="0">
                <a:cs typeface="2  Zar" panose="00000400000000000000" pitchFamily="2" charset="-78"/>
              </a:rPr>
              <a:t>p.p.</a:t>
            </a:r>
            <a:r>
              <a:rPr lang="fa-IR" sz="2400" dirty="0">
                <a:cs typeface="2  Zar" panose="00000400000000000000" pitchFamily="2" charset="-78"/>
              </a:rPr>
              <a:t> اون ها رو حفظ کنی. مثال:</a:t>
            </a:r>
          </a:p>
          <a:p>
            <a:pPr algn="ctr" rtl="1"/>
            <a:r>
              <a:rPr lang="en-US" sz="2400" dirty="0">
                <a:cs typeface="2  Zar" panose="00000400000000000000" pitchFamily="2" charset="-78"/>
              </a:rPr>
              <a:t>buy = bought / bought                            throw = threw / thrown</a:t>
            </a:r>
          </a:p>
          <a:p>
            <a:pPr algn="ctr" rtl="1"/>
            <a:r>
              <a:rPr lang="en-US" sz="2400" dirty="0">
                <a:cs typeface="2  Zar" panose="00000400000000000000" pitchFamily="2" charset="-78"/>
              </a:rPr>
              <a:t>Cut = cut / cut                                           run = ran / run</a:t>
            </a:r>
          </a:p>
        </p:txBody>
      </p:sp>
    </p:spTree>
    <p:extLst>
      <p:ext uri="{BB962C8B-B14F-4D97-AF65-F5344CB8AC3E}">
        <p14:creationId xmlns:p14="http://schemas.microsoft.com/office/powerpoint/2010/main" val="300583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4" name="TextBox 3"/>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5" name="TextBox 4"/>
          <p:cNvSpPr txBox="1"/>
          <p:nvPr/>
        </p:nvSpPr>
        <p:spPr>
          <a:xfrm>
            <a:off x="266700" y="1786969"/>
            <a:ext cx="11328400" cy="3785652"/>
          </a:xfrm>
          <a:prstGeom prst="rect">
            <a:avLst/>
          </a:prstGeom>
          <a:noFill/>
        </p:spPr>
        <p:txBody>
          <a:bodyPr wrap="square" rtlCol="0">
            <a:spAutoFit/>
          </a:bodyPr>
          <a:lstStyle/>
          <a:p>
            <a:r>
              <a:rPr lang="en-US" sz="2400" b="1" dirty="0">
                <a:solidFill>
                  <a:srgbClr val="00B050"/>
                </a:solidFill>
              </a:rPr>
              <a:t>31.</a:t>
            </a:r>
            <a:r>
              <a:rPr lang="en-US" sz="2400" dirty="0"/>
              <a:t> I ………. (work) during my holidays when I was a student.</a:t>
            </a:r>
          </a:p>
          <a:p>
            <a:r>
              <a:rPr lang="en-US" sz="2400" b="1" dirty="0">
                <a:solidFill>
                  <a:srgbClr val="00B050"/>
                </a:solidFill>
              </a:rPr>
              <a:t>32.</a:t>
            </a:r>
            <a:r>
              <a:rPr lang="en-US" sz="2400" dirty="0"/>
              <a:t> They ………. (get) home very late last night.</a:t>
            </a:r>
          </a:p>
          <a:p>
            <a:r>
              <a:rPr lang="en-US" sz="2400" b="1" dirty="0">
                <a:solidFill>
                  <a:srgbClr val="00B050"/>
                </a:solidFill>
              </a:rPr>
              <a:t>33.</a:t>
            </a:r>
            <a:r>
              <a:rPr lang="en-US" sz="2400" dirty="0"/>
              <a:t> He came in, ……….. (take off) his coat and …….. (sit down).</a:t>
            </a:r>
          </a:p>
          <a:p>
            <a:r>
              <a:rPr lang="en-US" sz="2400" b="1" dirty="0">
                <a:solidFill>
                  <a:srgbClr val="00B050"/>
                </a:solidFill>
              </a:rPr>
              <a:t>34.</a:t>
            </a:r>
            <a:r>
              <a:rPr lang="en-US" sz="2400" dirty="0"/>
              <a:t> Water ………. (boil) at 100°C.</a:t>
            </a:r>
          </a:p>
          <a:p>
            <a:r>
              <a:rPr lang="en-US" sz="2400" b="1" dirty="0">
                <a:solidFill>
                  <a:srgbClr val="00B050"/>
                </a:solidFill>
              </a:rPr>
              <a:t>35.</a:t>
            </a:r>
            <a:r>
              <a:rPr lang="en-US" sz="2400" dirty="0"/>
              <a:t> Did you finish your homework before you ………. (go) to the cinema?</a:t>
            </a:r>
          </a:p>
          <a:p>
            <a:r>
              <a:rPr lang="en-US" sz="2400" b="1" dirty="0">
                <a:solidFill>
                  <a:srgbClr val="00B050"/>
                </a:solidFill>
              </a:rPr>
              <a:t>36.</a:t>
            </a:r>
            <a:r>
              <a:rPr lang="en-US" sz="2400" dirty="0"/>
              <a:t> Akbar usually ……….. (put on) black shoes but now he ………. (wear) white shoes.</a:t>
            </a:r>
          </a:p>
          <a:p>
            <a:r>
              <a:rPr lang="en-US" sz="2400" b="1" dirty="0">
                <a:solidFill>
                  <a:srgbClr val="00B050"/>
                </a:solidFill>
              </a:rPr>
              <a:t>37.</a:t>
            </a:r>
            <a:r>
              <a:rPr lang="en-US" sz="2400" dirty="0"/>
              <a:t> People ………. (pay) much more to make phone calls in the past.</a:t>
            </a:r>
          </a:p>
          <a:p>
            <a:r>
              <a:rPr lang="en-US" sz="2400" b="1" dirty="0">
                <a:solidFill>
                  <a:srgbClr val="00B050"/>
                </a:solidFill>
              </a:rPr>
              <a:t>38.</a:t>
            </a:r>
            <a:r>
              <a:rPr lang="en-US" sz="2400" dirty="0"/>
              <a:t> Paul often ………. (fight) with his brother when he was young.</a:t>
            </a:r>
          </a:p>
          <a:p>
            <a:r>
              <a:rPr lang="en-US" sz="2400" b="1" dirty="0">
                <a:solidFill>
                  <a:srgbClr val="00B050"/>
                </a:solidFill>
              </a:rPr>
              <a:t>39.</a:t>
            </a:r>
            <a:r>
              <a:rPr lang="en-US" sz="2400" dirty="0"/>
              <a:t> yesterday, John ………… (fall) and ……… (hurt) his knee.</a:t>
            </a:r>
          </a:p>
          <a:p>
            <a:r>
              <a:rPr lang="en-US" sz="2400" b="1" dirty="0">
                <a:solidFill>
                  <a:srgbClr val="00B050"/>
                </a:solidFill>
              </a:rPr>
              <a:t>40.</a:t>
            </a:r>
            <a:r>
              <a:rPr lang="en-US" sz="2400" dirty="0"/>
              <a:t> Sorry Mum, but I ……….. (drop) the glass on the floor.</a:t>
            </a:r>
          </a:p>
        </p:txBody>
      </p:sp>
      <p:sp>
        <p:nvSpPr>
          <p:cNvPr id="6" name="TextBox 5">
            <a:hlinkClick r:id="rId2"/>
          </p:cNvPr>
          <p:cNvSpPr txBox="1"/>
          <p:nvPr/>
        </p:nvSpPr>
        <p:spPr>
          <a:xfrm>
            <a:off x="9969500" y="6457890"/>
            <a:ext cx="2286000" cy="400110"/>
          </a:xfrm>
          <a:prstGeom prst="rect">
            <a:avLst/>
          </a:prstGeom>
          <a:noFill/>
        </p:spPr>
        <p:txBody>
          <a:bodyPr wrap="square" rtlCol="0">
            <a:spAutoFit/>
          </a:bodyPr>
          <a:lstStyle/>
          <a:p>
            <a:pPr algn="ctr"/>
            <a:r>
              <a:rPr lang="en-US" sz="2000" dirty="0">
                <a:solidFill>
                  <a:srgbClr val="852367"/>
                </a:solidFill>
                <a:latin typeface="Zekton Free" panose="02000506020000020004" pitchFamily="2" charset="0"/>
              </a:rPr>
              <a:t>Ahmad Kazemi</a:t>
            </a:r>
          </a:p>
        </p:txBody>
      </p:sp>
    </p:spTree>
    <p:extLst>
      <p:ext uri="{BB962C8B-B14F-4D97-AF65-F5344CB8AC3E}">
        <p14:creationId xmlns:p14="http://schemas.microsoft.com/office/powerpoint/2010/main" val="4350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8950" y="2514600"/>
            <a:ext cx="6350000" cy="1754326"/>
          </a:xfrm>
          <a:prstGeom prst="rect">
            <a:avLst/>
          </a:prstGeom>
          <a:noFill/>
        </p:spPr>
        <p:txBody>
          <a:bodyPr wrap="square" rtlCol="0">
            <a:spAutoFit/>
          </a:bodyPr>
          <a:lstStyle/>
          <a:p>
            <a:pPr algn="ctr"/>
            <a:r>
              <a:rPr lang="en-US" sz="5400" dirty="0">
                <a:cs typeface="2  Homa" panose="00000400000000000000" pitchFamily="2" charset="-78"/>
              </a:rPr>
              <a:t>Past Continuous</a:t>
            </a:r>
          </a:p>
          <a:p>
            <a:pPr algn="ctr"/>
            <a:r>
              <a:rPr lang="fa-IR" sz="5400" dirty="0">
                <a:cs typeface="2  Homa" panose="00000400000000000000" pitchFamily="2" charset="-78"/>
              </a:rPr>
              <a:t>زمان گذشته ی استمراری</a:t>
            </a:r>
            <a:endParaRPr lang="en-US" sz="5400" dirty="0">
              <a:cs typeface="2  Homa" panose="00000400000000000000" pitchFamily="2" charset="-78"/>
            </a:endParaRPr>
          </a:p>
        </p:txBody>
      </p:sp>
      <p:sp>
        <p:nvSpPr>
          <p:cNvPr id="3" name="TextBox 2"/>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5</a:t>
            </a:r>
            <a:endParaRPr lang="en-US" sz="11500" dirty="0">
              <a:cs typeface="2  Homa" panose="00000400000000000000" pitchFamily="2" charset="-78"/>
            </a:endParaRPr>
          </a:p>
        </p:txBody>
      </p:sp>
    </p:spTree>
    <p:extLst>
      <p:ext uri="{BB962C8B-B14F-4D97-AF65-F5344CB8AC3E}">
        <p14:creationId xmlns:p14="http://schemas.microsoft.com/office/powerpoint/2010/main" val="36165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45400" y="127000"/>
            <a:ext cx="4419600" cy="431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cs typeface="2  Homa" panose="00000400000000000000" pitchFamily="2" charset="-78"/>
              </a:rPr>
              <a:t>فعل </a:t>
            </a:r>
            <a:r>
              <a:rPr lang="en-US" sz="2000" dirty="0" err="1">
                <a:cs typeface="2  Homa" panose="00000400000000000000" pitchFamily="2" charset="-78"/>
              </a:rPr>
              <a:t>ing</a:t>
            </a:r>
            <a:r>
              <a:rPr lang="fa-IR" sz="2000" dirty="0">
                <a:cs typeface="2  Homa" panose="00000400000000000000" pitchFamily="2" charset="-78"/>
              </a:rPr>
              <a:t> دار + </a:t>
            </a:r>
            <a:r>
              <a:rPr lang="en-US" sz="2000" dirty="0">
                <a:cs typeface="2  Homa" panose="00000400000000000000" pitchFamily="2" charset="-78"/>
              </a:rPr>
              <a:t>was / were</a:t>
            </a:r>
          </a:p>
        </p:txBody>
      </p:sp>
      <p:sp>
        <p:nvSpPr>
          <p:cNvPr id="3" name="TextBox 2"/>
          <p:cNvSpPr txBox="1"/>
          <p:nvPr/>
        </p:nvSpPr>
        <p:spPr>
          <a:xfrm>
            <a:off x="88900" y="647700"/>
            <a:ext cx="11976100" cy="2369880"/>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خب رسیدیم به گذشته ی استمراری! توی 3 تا جا از گذشته استمراری استفاده می کنیم:</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می دونیم توی زمان مشخصی تو گذشته، یه کاری داشته انجام می شده؛ اما معلوم نیست اون کار کی شروع شده و کی تموم شده.</a:t>
            </a:r>
          </a:p>
          <a:p>
            <a:pPr rtl="1"/>
            <a:r>
              <a:rPr lang="en-US" sz="2400" dirty="0">
                <a:cs typeface="2  Zar" panose="00000400000000000000" pitchFamily="2" charset="-78"/>
              </a:rPr>
              <a:t>At eight o’clock yesterday morning the plane </a:t>
            </a:r>
            <a:r>
              <a:rPr lang="en-US" sz="2400" u="sng" dirty="0">
                <a:solidFill>
                  <a:srgbClr val="00B0F0"/>
                </a:solidFill>
                <a:cs typeface="2  Zar" panose="00000400000000000000" pitchFamily="2" charset="-78"/>
              </a:rPr>
              <a:t>was flying </a:t>
            </a:r>
            <a:r>
              <a:rPr lang="en-US" sz="2400" dirty="0">
                <a:cs typeface="2  Zar" panose="00000400000000000000" pitchFamily="2" charset="-78"/>
              </a:rPr>
              <a:t>to Tehran.</a:t>
            </a:r>
          </a:p>
          <a:p>
            <a:pPr algn="just" rtl="1"/>
            <a:r>
              <a:rPr lang="fa-IR" sz="2400" dirty="0">
                <a:cs typeface="2  Zar" panose="00000400000000000000" pitchFamily="2" charset="-78"/>
              </a:rPr>
              <a:t>اون هواپیما، دیروز صبح ساعت هشت به طرف تهران </a:t>
            </a:r>
            <a:r>
              <a:rPr lang="fa-IR" sz="2400" u="sng" dirty="0">
                <a:solidFill>
                  <a:srgbClr val="FF0000"/>
                </a:solidFill>
                <a:cs typeface="2  Zar" panose="00000400000000000000" pitchFamily="2" charset="-78"/>
              </a:rPr>
              <a:t>پرواز می کرد</a:t>
            </a:r>
            <a:r>
              <a:rPr lang="fa-IR" sz="2400" dirty="0">
                <a:cs typeface="2  Zar" panose="00000400000000000000" pitchFamily="2" charset="-78"/>
              </a:rPr>
              <a:t>. (این جمله نشون میده که هواپیما دیروز صبح ساعت 8 داشته پرواز می کرده. خب جمله مون این یه مورد رو مشخص کرده. اما سوالم این جاس که توی جمله مشخص شده که هواپیما کِی از زمین بلند شده یا کِی دوباره روی زمین نشسته؟ نه. = پس گذشته ی استمراری)</a:t>
            </a:r>
            <a:endParaRPr lang="en-US" sz="2400" dirty="0">
              <a:cs typeface="2  Zar" panose="00000400000000000000" pitchFamily="2" charset="-78"/>
            </a:endParaRPr>
          </a:p>
        </p:txBody>
      </p:sp>
      <p:sp>
        <p:nvSpPr>
          <p:cNvPr id="4" name="TextBox 3"/>
          <p:cNvSpPr txBox="1"/>
          <p:nvPr/>
        </p:nvSpPr>
        <p:spPr>
          <a:xfrm>
            <a:off x="88900" y="3106480"/>
            <a:ext cx="11976100" cy="3477875"/>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یه کاری داشته توی گذشته انجام می شده که </a:t>
            </a:r>
            <a:r>
              <a:rPr lang="fa-IR" sz="2400" u="sng" dirty="0">
                <a:solidFill>
                  <a:srgbClr val="FF0000"/>
                </a:solidFill>
                <a:cs typeface="2  Zar" panose="00000400000000000000" pitchFamily="2" charset="-78"/>
              </a:rPr>
              <a:t>یه هو</a:t>
            </a:r>
            <a:r>
              <a:rPr lang="fa-IR" sz="2400" dirty="0">
                <a:solidFill>
                  <a:srgbClr val="FF0000"/>
                </a:solidFill>
                <a:cs typeface="2  Zar" panose="00000400000000000000" pitchFamily="2" charset="-78"/>
              </a:rPr>
              <a:t> </a:t>
            </a:r>
            <a:r>
              <a:rPr lang="fa-IR" sz="2400" dirty="0">
                <a:cs typeface="2  Zar" panose="00000400000000000000" pitchFamily="2" charset="-78"/>
              </a:rPr>
              <a:t>یه اتفاقی افتاده یا یه کار دیگه ای شروع شده. برای کاری که بیشتر طول کشیده، گذشته ی استمراری و برای کار کوتاه تر، گذشته ی ساده رو استفاده می کنیم.</a:t>
            </a:r>
          </a:p>
          <a:p>
            <a:pPr rtl="1"/>
            <a:r>
              <a:rPr lang="en-US" sz="2400" dirty="0">
                <a:cs typeface="2  Zar" panose="00000400000000000000" pitchFamily="2" charset="-78"/>
              </a:rPr>
              <a:t>He </a:t>
            </a:r>
            <a:r>
              <a:rPr lang="en-US" sz="2400" u="sng" dirty="0">
                <a:solidFill>
                  <a:srgbClr val="00B0F0"/>
                </a:solidFill>
                <a:cs typeface="2  Zar" panose="00000400000000000000" pitchFamily="2" charset="-78"/>
              </a:rPr>
              <a:t>was walking </a:t>
            </a:r>
            <a:r>
              <a:rPr lang="en-US" sz="2400" dirty="0">
                <a:cs typeface="2  Zar" panose="00000400000000000000" pitchFamily="2" charset="-78"/>
              </a:rPr>
              <a:t>when he </a:t>
            </a:r>
            <a:r>
              <a:rPr lang="en-US" sz="2400" u="sng" dirty="0">
                <a:solidFill>
                  <a:srgbClr val="00B0F0"/>
                </a:solidFill>
                <a:cs typeface="2  Zar" panose="00000400000000000000" pitchFamily="2" charset="-78"/>
              </a:rPr>
              <a:t>slipped</a:t>
            </a:r>
            <a:r>
              <a:rPr lang="en-US" sz="2400" dirty="0">
                <a:cs typeface="2  Zar" panose="00000400000000000000" pitchFamily="2" charset="-78"/>
              </a:rPr>
              <a:t> on a banana skin.</a:t>
            </a:r>
          </a:p>
          <a:p>
            <a:pPr algn="just" rtl="1"/>
            <a:endParaRPr lang="en-US" sz="2400" dirty="0">
              <a:cs typeface="2  Zar" panose="00000400000000000000" pitchFamily="2" charset="-78"/>
            </a:endParaRPr>
          </a:p>
          <a:p>
            <a:pPr algn="just" rtl="1"/>
            <a:r>
              <a:rPr lang="fa-IR" sz="2400" dirty="0">
                <a:cs typeface="2  Zar" panose="00000400000000000000" pitchFamily="2" charset="-78"/>
              </a:rPr>
              <a:t>اون </a:t>
            </a:r>
            <a:r>
              <a:rPr lang="fa-IR" sz="2400" u="sng" dirty="0">
                <a:solidFill>
                  <a:srgbClr val="FF0000"/>
                </a:solidFill>
                <a:cs typeface="2  Zar" panose="00000400000000000000" pitchFamily="2" charset="-78"/>
              </a:rPr>
              <a:t>داشت راه می رفت </a:t>
            </a:r>
            <a:r>
              <a:rPr lang="fa-IR" sz="2400" dirty="0">
                <a:cs typeface="2  Zar" panose="00000400000000000000" pitchFamily="2" charset="-78"/>
              </a:rPr>
              <a:t>که پاش روی پوستِ موز، </a:t>
            </a:r>
            <a:r>
              <a:rPr lang="fa-IR" sz="2400" u="sng" dirty="0">
                <a:solidFill>
                  <a:srgbClr val="FF0000"/>
                </a:solidFill>
                <a:cs typeface="2  Zar" panose="00000400000000000000" pitchFamily="2" charset="-78"/>
              </a:rPr>
              <a:t>لیز خورد</a:t>
            </a:r>
            <a:r>
              <a:rPr lang="fa-IR" sz="2400" dirty="0">
                <a:cs typeface="2  Zar" panose="00000400000000000000" pitchFamily="2" charset="-78"/>
              </a:rPr>
              <a:t>. (کار طولانی تر = راه رفتن / کار کوتاه تر = لیز خوردن)</a:t>
            </a:r>
          </a:p>
          <a:p>
            <a:pPr rtl="1"/>
            <a:r>
              <a:rPr lang="en-US" sz="2400" dirty="0">
                <a:cs typeface="2  Zar" panose="00000400000000000000" pitchFamily="2" charset="-78"/>
              </a:rPr>
              <a:t>Mary </a:t>
            </a:r>
            <a:r>
              <a:rPr lang="en-US" sz="2400" u="sng" dirty="0">
                <a:solidFill>
                  <a:srgbClr val="00B0F0"/>
                </a:solidFill>
                <a:cs typeface="2  Zar" panose="00000400000000000000" pitchFamily="2" charset="-78"/>
              </a:rPr>
              <a:t>was riding</a:t>
            </a:r>
            <a:r>
              <a:rPr lang="en-US" sz="2400" dirty="0">
                <a:cs typeface="2  Zar" panose="00000400000000000000" pitchFamily="2" charset="-78"/>
              </a:rPr>
              <a:t> her bicycle when she </a:t>
            </a:r>
            <a:r>
              <a:rPr lang="en-US" sz="2400" u="sng" dirty="0">
                <a:solidFill>
                  <a:srgbClr val="00B0F0"/>
                </a:solidFill>
                <a:cs typeface="2  Zar" panose="00000400000000000000" pitchFamily="2" charset="-78"/>
              </a:rPr>
              <a:t>saw</a:t>
            </a:r>
            <a:r>
              <a:rPr lang="en-US" sz="2400" dirty="0">
                <a:cs typeface="2  Zar" panose="00000400000000000000" pitchFamily="2" charset="-78"/>
              </a:rPr>
              <a:t> a little cat.</a:t>
            </a:r>
          </a:p>
          <a:p>
            <a:pPr algn="just" rtl="1"/>
            <a:endParaRPr lang="en-US" sz="2400" dirty="0">
              <a:cs typeface="2  Zar" panose="00000400000000000000" pitchFamily="2" charset="-78"/>
            </a:endParaRPr>
          </a:p>
          <a:p>
            <a:pPr algn="just" rtl="1"/>
            <a:r>
              <a:rPr lang="fa-IR" sz="2400" dirty="0">
                <a:cs typeface="2  Zar" panose="00000400000000000000" pitchFamily="2" charset="-78"/>
              </a:rPr>
              <a:t>مری </a:t>
            </a:r>
            <a:r>
              <a:rPr lang="fa-IR" sz="2400" u="sng" dirty="0">
                <a:solidFill>
                  <a:srgbClr val="FF0000"/>
                </a:solidFill>
                <a:cs typeface="2  Zar" panose="00000400000000000000" pitchFamily="2" charset="-78"/>
              </a:rPr>
              <a:t>داشت</a:t>
            </a:r>
            <a:r>
              <a:rPr lang="fa-IR" sz="2400" dirty="0">
                <a:cs typeface="2  Zar" panose="00000400000000000000" pitchFamily="2" charset="-78"/>
              </a:rPr>
              <a:t> دوچرخه شو </a:t>
            </a:r>
            <a:r>
              <a:rPr lang="fa-IR" sz="2400" u="sng" dirty="0">
                <a:solidFill>
                  <a:srgbClr val="FF0000"/>
                </a:solidFill>
                <a:cs typeface="2  Zar" panose="00000400000000000000" pitchFamily="2" charset="-78"/>
              </a:rPr>
              <a:t>می روند</a:t>
            </a:r>
            <a:r>
              <a:rPr lang="fa-IR" sz="2400" dirty="0">
                <a:solidFill>
                  <a:srgbClr val="FF0000"/>
                </a:solidFill>
                <a:cs typeface="2  Zar" panose="00000400000000000000" pitchFamily="2" charset="-78"/>
              </a:rPr>
              <a:t> </a:t>
            </a:r>
            <a:r>
              <a:rPr lang="fa-IR" sz="2400" dirty="0">
                <a:cs typeface="2  Zar" panose="00000400000000000000" pitchFamily="2" charset="-78"/>
              </a:rPr>
              <a:t>که یه گربه ی کوچولو رو </a:t>
            </a:r>
            <a:r>
              <a:rPr lang="fa-IR" sz="2400" u="sng" dirty="0">
                <a:solidFill>
                  <a:srgbClr val="FF0000"/>
                </a:solidFill>
                <a:cs typeface="2  Zar" panose="00000400000000000000" pitchFamily="2" charset="-78"/>
              </a:rPr>
              <a:t>دید</a:t>
            </a:r>
            <a:r>
              <a:rPr lang="fa-IR" sz="2400" dirty="0">
                <a:cs typeface="2  Zar" panose="00000400000000000000" pitchFamily="2" charset="-78"/>
              </a:rPr>
              <a:t>.(دو تا کار تو گذشته داریم. کار طولانی تر رو با گذشته ی استمراری گفتیم و کار کوتاه تر رو با گذشته ی ساده)</a:t>
            </a:r>
            <a:endParaRPr lang="en-US" sz="2400" dirty="0">
              <a:cs typeface="2  Zar" panose="00000400000000000000" pitchFamily="2" charset="-78"/>
            </a:endParaRPr>
          </a:p>
        </p:txBody>
      </p:sp>
      <p:sp>
        <p:nvSpPr>
          <p:cNvPr id="5" name="TextBox 4"/>
          <p:cNvSpPr txBox="1"/>
          <p:nvPr/>
        </p:nvSpPr>
        <p:spPr>
          <a:xfrm>
            <a:off x="355600" y="4201040"/>
            <a:ext cx="198755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استمراری</a:t>
            </a:r>
            <a:endParaRPr lang="en-US" dirty="0">
              <a:solidFill>
                <a:srgbClr val="00B0F0"/>
              </a:solidFill>
              <a:cs typeface="2  Homa" panose="00000400000000000000" pitchFamily="2" charset="-78"/>
            </a:endParaRPr>
          </a:p>
        </p:txBody>
      </p:sp>
      <p:sp>
        <p:nvSpPr>
          <p:cNvPr id="6" name="TextBox 5"/>
          <p:cNvSpPr txBox="1"/>
          <p:nvPr/>
        </p:nvSpPr>
        <p:spPr>
          <a:xfrm>
            <a:off x="508000" y="5292070"/>
            <a:ext cx="198755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استمراری</a:t>
            </a:r>
            <a:endParaRPr lang="en-US" dirty="0">
              <a:solidFill>
                <a:srgbClr val="00B0F0"/>
              </a:solidFill>
              <a:cs typeface="2  Homa" panose="00000400000000000000" pitchFamily="2" charset="-78"/>
            </a:endParaRPr>
          </a:p>
        </p:txBody>
      </p:sp>
      <p:sp>
        <p:nvSpPr>
          <p:cNvPr id="7" name="TextBox 6"/>
          <p:cNvSpPr txBox="1"/>
          <p:nvPr/>
        </p:nvSpPr>
        <p:spPr>
          <a:xfrm>
            <a:off x="3022600" y="4201040"/>
            <a:ext cx="13843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ساده</a:t>
            </a:r>
            <a:endParaRPr lang="en-US" dirty="0">
              <a:solidFill>
                <a:srgbClr val="00B0F0"/>
              </a:solidFill>
              <a:cs typeface="2  Homa" panose="00000400000000000000" pitchFamily="2" charset="-78"/>
            </a:endParaRPr>
          </a:p>
        </p:txBody>
      </p:sp>
      <p:sp>
        <p:nvSpPr>
          <p:cNvPr id="8" name="TextBox 7"/>
          <p:cNvSpPr txBox="1"/>
          <p:nvPr/>
        </p:nvSpPr>
        <p:spPr>
          <a:xfrm>
            <a:off x="4406900" y="5266670"/>
            <a:ext cx="13843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ساده</a:t>
            </a:r>
            <a:endParaRPr lang="en-US" dirty="0">
              <a:solidFill>
                <a:srgbClr val="00B0F0"/>
              </a:solidFill>
              <a:cs typeface="2  Homa" panose="00000400000000000000" pitchFamily="2" charset="-78"/>
            </a:endParaRPr>
          </a:p>
        </p:txBody>
      </p:sp>
    </p:spTree>
    <p:extLst>
      <p:ext uri="{BB962C8B-B14F-4D97-AF65-F5344CB8AC3E}">
        <p14:creationId xmlns:p14="http://schemas.microsoft.com/office/powerpoint/2010/main" val="31080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 y="228600"/>
            <a:ext cx="11798300" cy="1569660"/>
          </a:xfrm>
          <a:prstGeom prst="rect">
            <a:avLst/>
          </a:prstGeom>
          <a:noFill/>
          <a:ln w="19050">
            <a:solidFill>
              <a:srgbClr val="C00000"/>
            </a:solidFill>
            <a:prstDash val="dash"/>
          </a:ln>
        </p:spPr>
        <p:txBody>
          <a:bodyPr wrap="square" rtlCol="0">
            <a:spAutoFit/>
          </a:bodyPr>
          <a:lstStyle/>
          <a:p>
            <a:pPr algn="r"/>
            <a:r>
              <a:rPr lang="fa-IR" sz="2400" dirty="0">
                <a:cs typeface="2  Zar" panose="00000400000000000000" pitchFamily="2" charset="-78"/>
              </a:rPr>
              <a:t>3.دو یا چند تا کار توی گذشته داشتن به طور هم زمان انجام می شدن.</a:t>
            </a:r>
          </a:p>
          <a:p>
            <a:r>
              <a:rPr lang="en-US" sz="2400" dirty="0">
                <a:cs typeface="2  Zar" panose="00000400000000000000" pitchFamily="2" charset="-78"/>
              </a:rPr>
              <a:t>He </a:t>
            </a:r>
            <a:r>
              <a:rPr lang="en-US" sz="2400" u="sng" dirty="0">
                <a:solidFill>
                  <a:srgbClr val="00B0F0"/>
                </a:solidFill>
                <a:cs typeface="2  Zar" panose="00000400000000000000" pitchFamily="2" charset="-78"/>
              </a:rPr>
              <a:t>was listening </a:t>
            </a:r>
            <a:r>
              <a:rPr lang="en-US" sz="2400" dirty="0">
                <a:cs typeface="2  Zar" panose="00000400000000000000" pitchFamily="2" charset="-78"/>
              </a:rPr>
              <a:t>carefully while they were explain-</a:t>
            </a:r>
            <a:r>
              <a:rPr lang="en-US" sz="2400" dirty="0" err="1">
                <a:cs typeface="2  Zar" panose="00000400000000000000" pitchFamily="2" charset="-78"/>
              </a:rPr>
              <a:t>ing</a:t>
            </a:r>
            <a:r>
              <a:rPr lang="en-US" sz="2400" dirty="0">
                <a:cs typeface="2  Zar" panose="00000400000000000000" pitchFamily="2" charset="-78"/>
              </a:rPr>
              <a:t> the plan to him.</a:t>
            </a:r>
          </a:p>
          <a:p>
            <a:pPr algn="r"/>
            <a:r>
              <a:rPr lang="fa-IR" sz="2400" dirty="0">
                <a:cs typeface="2  Zar" panose="00000400000000000000" pitchFamily="2" charset="-78"/>
              </a:rPr>
              <a:t>در حالی که اونا برنامه رو براش </a:t>
            </a:r>
            <a:r>
              <a:rPr lang="fa-IR" sz="2400" u="sng" dirty="0">
                <a:solidFill>
                  <a:srgbClr val="FF0000"/>
                </a:solidFill>
                <a:cs typeface="2  Zar" panose="00000400000000000000" pitchFamily="2" charset="-78"/>
              </a:rPr>
              <a:t>توضیح می دادن</a:t>
            </a:r>
            <a:r>
              <a:rPr lang="fa-IR" sz="2400" dirty="0">
                <a:cs typeface="2  Zar" panose="00000400000000000000" pitchFamily="2" charset="-78"/>
              </a:rPr>
              <a:t>، اون با دقت [به حرفاشون] </a:t>
            </a:r>
            <a:r>
              <a:rPr lang="fa-IR" sz="2400" u="sng" dirty="0">
                <a:solidFill>
                  <a:srgbClr val="FF0000"/>
                </a:solidFill>
                <a:cs typeface="2  Zar" panose="00000400000000000000" pitchFamily="2" charset="-78"/>
              </a:rPr>
              <a:t>گوش می کرد</a:t>
            </a:r>
            <a:r>
              <a:rPr lang="fa-IR" sz="2400" dirty="0">
                <a:cs typeface="2  Zar" panose="00000400000000000000" pitchFamily="2" charset="-78"/>
              </a:rPr>
              <a:t>. (هردو تا کار، توی گذشته بودن و هم زمان اتفاق می افتادن. = پس هر دوتاشون گذشته ی استمراری)</a:t>
            </a:r>
            <a:endParaRPr lang="en-US" sz="2400" dirty="0">
              <a:cs typeface="2  Zar" panose="00000400000000000000" pitchFamily="2" charset="-78"/>
            </a:endParaRPr>
          </a:p>
        </p:txBody>
      </p:sp>
    </p:spTree>
    <p:extLst>
      <p:ext uri="{BB962C8B-B14F-4D97-AF65-F5344CB8AC3E}">
        <p14:creationId xmlns:p14="http://schemas.microsoft.com/office/powerpoint/2010/main" val="332527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4" name="TextBox 3"/>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5" name="TextBox 4"/>
          <p:cNvSpPr txBox="1"/>
          <p:nvPr/>
        </p:nvSpPr>
        <p:spPr>
          <a:xfrm>
            <a:off x="0" y="2019300"/>
            <a:ext cx="12192000" cy="3785652"/>
          </a:xfrm>
          <a:prstGeom prst="rect">
            <a:avLst/>
          </a:prstGeom>
          <a:noFill/>
        </p:spPr>
        <p:txBody>
          <a:bodyPr wrap="square" rtlCol="0">
            <a:spAutoFit/>
          </a:bodyPr>
          <a:lstStyle/>
          <a:p>
            <a:r>
              <a:rPr lang="en-US" sz="2400" b="1" dirty="0">
                <a:solidFill>
                  <a:srgbClr val="00B050"/>
                </a:solidFill>
              </a:rPr>
              <a:t>41.</a:t>
            </a:r>
            <a:r>
              <a:rPr lang="en-US" sz="2400" dirty="0"/>
              <a:t> The children ………… (play) in the garden when it suddenly began to rain.</a:t>
            </a:r>
          </a:p>
          <a:p>
            <a:r>
              <a:rPr lang="en-US" sz="2400" b="1" dirty="0">
                <a:solidFill>
                  <a:srgbClr val="00B050"/>
                </a:solidFill>
              </a:rPr>
              <a:t>42.</a:t>
            </a:r>
            <a:r>
              <a:rPr lang="en-US" sz="2400" dirty="0"/>
              <a:t> While </a:t>
            </a:r>
            <a:r>
              <a:rPr lang="en-US" sz="2400" dirty="0" err="1"/>
              <a:t>Mojtaba</a:t>
            </a:r>
            <a:r>
              <a:rPr lang="en-US" sz="2400" dirty="0"/>
              <a:t> ……….. (work) in his room, his friends ……….. (watch) television.</a:t>
            </a:r>
          </a:p>
          <a:p>
            <a:r>
              <a:rPr lang="en-US" sz="2400" b="1" dirty="0">
                <a:solidFill>
                  <a:srgbClr val="00B050"/>
                </a:solidFill>
              </a:rPr>
              <a:t>43.</a:t>
            </a:r>
            <a:r>
              <a:rPr lang="en-US" sz="2400" dirty="0"/>
              <a:t> </a:t>
            </a:r>
            <a:r>
              <a:rPr lang="en-US" sz="2400" dirty="0" err="1"/>
              <a:t>Tala</a:t>
            </a:r>
            <a:r>
              <a:rPr lang="en-US" sz="2400" dirty="0"/>
              <a:t> ………… (arrive) in Ahwaz a week ago.</a:t>
            </a:r>
          </a:p>
          <a:p>
            <a:r>
              <a:rPr lang="en-US" sz="2400" b="1" dirty="0">
                <a:solidFill>
                  <a:srgbClr val="00B050"/>
                </a:solidFill>
              </a:rPr>
              <a:t>44.</a:t>
            </a:r>
            <a:r>
              <a:rPr lang="en-US" sz="2400" dirty="0"/>
              <a:t> Mary usually ……….. (phone) me on Fridays but she ……….. (not / phone) last Friday.</a:t>
            </a:r>
          </a:p>
          <a:p>
            <a:r>
              <a:rPr lang="en-US" sz="2400" b="1" dirty="0">
                <a:solidFill>
                  <a:srgbClr val="00B050"/>
                </a:solidFill>
              </a:rPr>
              <a:t>45.</a:t>
            </a:r>
            <a:r>
              <a:rPr lang="en-US" sz="2400" dirty="0"/>
              <a:t> </a:t>
            </a:r>
            <a:r>
              <a:rPr lang="en-US" sz="2400" dirty="0" err="1"/>
              <a:t>Lida</a:t>
            </a:r>
            <a:r>
              <a:rPr lang="en-US" sz="2400" dirty="0"/>
              <a:t> was busy when we ………… (go) to see her yesterday. She ………. (study) for an exam.</a:t>
            </a:r>
          </a:p>
          <a:p>
            <a:r>
              <a:rPr lang="en-US" sz="2400" b="1" dirty="0">
                <a:solidFill>
                  <a:srgbClr val="00B050"/>
                </a:solidFill>
              </a:rPr>
              <a:t>46.</a:t>
            </a:r>
            <a:r>
              <a:rPr lang="en-US" sz="2400" dirty="0"/>
              <a:t> When I ……… (get) home last night, Jane ……… (work) in the kitchen.</a:t>
            </a:r>
          </a:p>
          <a:p>
            <a:r>
              <a:rPr lang="en-US" sz="2400" b="1" dirty="0">
                <a:solidFill>
                  <a:srgbClr val="00B050"/>
                </a:solidFill>
              </a:rPr>
              <a:t>47.</a:t>
            </a:r>
            <a:r>
              <a:rPr lang="en-US" sz="2400" dirty="0"/>
              <a:t> I ……….. (watch) an interesting movie when the electricity went out.</a:t>
            </a:r>
          </a:p>
          <a:p>
            <a:r>
              <a:rPr lang="en-US" sz="2400" b="1" dirty="0">
                <a:solidFill>
                  <a:srgbClr val="00B050"/>
                </a:solidFill>
              </a:rPr>
              <a:t>48.</a:t>
            </a:r>
            <a:r>
              <a:rPr lang="en-US" sz="2400" dirty="0"/>
              <a:t> I ……….. (get) hungry. Let’s go and have something to eat.</a:t>
            </a:r>
          </a:p>
          <a:p>
            <a:r>
              <a:rPr lang="en-US" sz="2400" b="1" dirty="0">
                <a:solidFill>
                  <a:srgbClr val="00B050"/>
                </a:solidFill>
              </a:rPr>
              <a:t>49.</a:t>
            </a:r>
            <a:r>
              <a:rPr lang="en-US" sz="2400" dirty="0"/>
              <a:t> When </a:t>
            </a:r>
            <a:r>
              <a:rPr lang="en-US" sz="2400" dirty="0" err="1"/>
              <a:t>Kazem</a:t>
            </a:r>
            <a:r>
              <a:rPr lang="en-US" sz="2400" dirty="0"/>
              <a:t> ………... (call) last night, I ………. (watch) my favorite program on television.</a:t>
            </a:r>
          </a:p>
          <a:p>
            <a:r>
              <a:rPr lang="en-US" sz="2400" b="1" dirty="0">
                <a:solidFill>
                  <a:srgbClr val="00B050"/>
                </a:solidFill>
              </a:rPr>
              <a:t>50.</a:t>
            </a:r>
            <a:r>
              <a:rPr lang="en-US" sz="2400" dirty="0"/>
              <a:t> I ………… (have) dinner with some friends at 8 o’clock yesterday evening.</a:t>
            </a:r>
          </a:p>
        </p:txBody>
      </p:sp>
      <p:sp>
        <p:nvSpPr>
          <p:cNvPr id="6" name="TextBox 5"/>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Tree>
    <p:extLst>
      <p:ext uri="{BB962C8B-B14F-4D97-AF65-F5344CB8AC3E}">
        <p14:creationId xmlns:p14="http://schemas.microsoft.com/office/powerpoint/2010/main" val="390910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3" name="TextBox 2"/>
          <p:cNvSpPr txBox="1"/>
          <p:nvPr/>
        </p:nvSpPr>
        <p:spPr>
          <a:xfrm>
            <a:off x="3384550" y="2692400"/>
            <a:ext cx="5638800" cy="1754326"/>
          </a:xfrm>
          <a:prstGeom prst="rect">
            <a:avLst/>
          </a:prstGeom>
          <a:noFill/>
        </p:spPr>
        <p:txBody>
          <a:bodyPr wrap="square" rtlCol="0">
            <a:spAutoFit/>
          </a:bodyPr>
          <a:lstStyle/>
          <a:p>
            <a:pPr algn="ctr"/>
            <a:r>
              <a:rPr lang="en-US" sz="5400" dirty="0">
                <a:cs typeface="2  Homa" panose="00000400000000000000" pitchFamily="2" charset="-78"/>
              </a:rPr>
              <a:t>Future Tense</a:t>
            </a:r>
          </a:p>
          <a:p>
            <a:pPr algn="ctr"/>
            <a:r>
              <a:rPr lang="fa-IR" sz="5400" dirty="0">
                <a:cs typeface="2  Homa" panose="00000400000000000000" pitchFamily="2" charset="-78"/>
              </a:rPr>
              <a:t>زمان آینده ی ساده</a:t>
            </a:r>
            <a:endParaRPr lang="en-US" sz="5400" dirty="0">
              <a:cs typeface="2  Homa" panose="00000400000000000000" pitchFamily="2" charset="-78"/>
            </a:endParaRPr>
          </a:p>
        </p:txBody>
      </p:sp>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6</a:t>
            </a:r>
            <a:endParaRPr lang="en-US" sz="11500" dirty="0">
              <a:cs typeface="2  Homa" panose="00000400000000000000" pitchFamily="2" charset="-78"/>
            </a:endParaRPr>
          </a:p>
        </p:txBody>
      </p:sp>
    </p:spTree>
    <p:extLst>
      <p:ext uri="{BB962C8B-B14F-4D97-AF65-F5344CB8AC3E}">
        <p14:creationId xmlns:p14="http://schemas.microsoft.com/office/powerpoint/2010/main" val="115654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69200" y="127000"/>
            <a:ext cx="4508500" cy="508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cs typeface="2  Homa" panose="00000400000000000000" pitchFamily="2" charset="-78"/>
              </a:rPr>
              <a:t>شکل ساده ی فعل + </a:t>
            </a:r>
            <a:r>
              <a:rPr lang="en-US" sz="2000" dirty="0">
                <a:cs typeface="2  Homa" panose="00000400000000000000" pitchFamily="2" charset="-78"/>
              </a:rPr>
              <a:t>will / ‘ll</a:t>
            </a:r>
          </a:p>
        </p:txBody>
      </p:sp>
      <p:sp>
        <p:nvSpPr>
          <p:cNvPr id="3" name="TextBox 2"/>
          <p:cNvSpPr txBox="1"/>
          <p:nvPr/>
        </p:nvSpPr>
        <p:spPr>
          <a:xfrm>
            <a:off x="215900" y="787400"/>
            <a:ext cx="11861800" cy="3108543"/>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همون طور که از اسم آینده ی ساده هم معلومه، اونو برای گفتن کاری استفاده می کنیم که قراره توی آینده انجام بشه. اما اگه بخوام کاربردهای این زمان رو دقیق تر بگم، استفاده های اصلیش این چند تامورد هستن:</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یه کاری که </a:t>
            </a:r>
            <a:r>
              <a:rPr lang="fa-IR" sz="2400" u="sng" dirty="0">
                <a:solidFill>
                  <a:srgbClr val="FF0000"/>
                </a:solidFill>
                <a:cs typeface="2  Zar" panose="00000400000000000000" pitchFamily="2" charset="-78"/>
              </a:rPr>
              <a:t>قراره تو زمان مشخصی توی آینده انجام بشه</a:t>
            </a:r>
            <a:r>
              <a:rPr lang="fa-IR" sz="2400" dirty="0">
                <a:cs typeface="2  Zar" panose="00000400000000000000" pitchFamily="2" charset="-78"/>
              </a:rPr>
              <a:t>. معلومه وقتی می گیم یه کاری قراره توی آینده انجام بشه، این امکان هم هست که اون کار به طور کلی اصلا انجام نشه.</a:t>
            </a:r>
          </a:p>
          <a:p>
            <a:pPr rtl="1"/>
            <a:r>
              <a:rPr lang="en-US" sz="2400" dirty="0">
                <a:cs typeface="2  Zar" panose="00000400000000000000" pitchFamily="2" charset="-78"/>
              </a:rPr>
              <a:t>It’s five o’clock. I’</a:t>
            </a:r>
            <a:r>
              <a:rPr lang="en-US" sz="2400" u="sng" dirty="0">
                <a:solidFill>
                  <a:srgbClr val="00B0F0"/>
                </a:solidFill>
                <a:cs typeface="2  Zar" panose="00000400000000000000" pitchFamily="2" charset="-78"/>
              </a:rPr>
              <a:t>ll stop</a:t>
            </a:r>
            <a:r>
              <a:rPr lang="en-US" sz="2400" dirty="0">
                <a:cs typeface="2  Zar" panose="00000400000000000000" pitchFamily="2" charset="-78"/>
              </a:rPr>
              <a:t> work at seven.</a:t>
            </a:r>
          </a:p>
          <a:p>
            <a:pPr algn="just" rtl="1"/>
            <a:r>
              <a:rPr lang="fa-IR" sz="2400" dirty="0">
                <a:cs typeface="2  Zar" panose="00000400000000000000" pitchFamily="2" charset="-78"/>
              </a:rPr>
              <a:t>ساعت پنجه. کار [خودم] رو ساعت هفت قطع می کنم. (کسی که این جمله رو گفته، به این فکره که ساعت هفت دست کار بکشه. اما خُب، چون جمله در مورد آینده اش، این امکان هم هست که این شخص، ساعت 6 یا 8 و یا هر ساعت دیگه ای دست از کار بکشه.)</a:t>
            </a:r>
            <a:endParaRPr lang="en-US" sz="2400" dirty="0">
              <a:cs typeface="2  Zar" panose="00000400000000000000" pitchFamily="2" charset="-78"/>
            </a:endParaRPr>
          </a:p>
        </p:txBody>
      </p:sp>
      <p:sp>
        <p:nvSpPr>
          <p:cNvPr id="4" name="TextBox 3"/>
          <p:cNvSpPr txBox="1"/>
          <p:nvPr/>
        </p:nvSpPr>
        <p:spPr>
          <a:xfrm>
            <a:off x="215900" y="4178300"/>
            <a:ext cx="11861800" cy="1631216"/>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برای واقعیت های مربوط به آینده و چیزایی که </a:t>
            </a:r>
            <a:r>
              <a:rPr lang="fa-IR" sz="2400" u="sng" dirty="0">
                <a:solidFill>
                  <a:srgbClr val="FF0000"/>
                </a:solidFill>
                <a:cs typeface="2  Zar" panose="00000400000000000000" pitchFamily="2" charset="-78"/>
              </a:rPr>
              <a:t>فکر می کنیم حتما توی آینده اتفاق می افتن</a:t>
            </a:r>
            <a:r>
              <a:rPr lang="fa-IR" sz="2400" dirty="0">
                <a:cs typeface="2  Zar" panose="00000400000000000000" pitchFamily="2" charset="-78"/>
              </a:rPr>
              <a:t>.</a:t>
            </a:r>
          </a:p>
          <a:p>
            <a:pPr rtl="1"/>
            <a:r>
              <a:rPr lang="en-US" sz="2400" dirty="0">
                <a:cs typeface="2  Zar" panose="00000400000000000000" pitchFamily="2" charset="-78"/>
              </a:rPr>
              <a:t>Jill </a:t>
            </a:r>
            <a:r>
              <a:rPr lang="en-US" sz="2400" u="sng" dirty="0">
                <a:solidFill>
                  <a:srgbClr val="00B0F0"/>
                </a:solidFill>
                <a:cs typeface="2  Zar" panose="00000400000000000000" pitchFamily="2" charset="-78"/>
              </a:rPr>
              <a:t>will be</a:t>
            </a:r>
            <a:r>
              <a:rPr lang="en-US" sz="2400" dirty="0">
                <a:cs typeface="2  Zar" panose="00000400000000000000" pitchFamily="2" charset="-78"/>
              </a:rPr>
              <a:t> two years old next month.</a:t>
            </a:r>
          </a:p>
          <a:p>
            <a:pPr algn="just" rtl="1"/>
            <a:r>
              <a:rPr lang="fa-IR" sz="2400" dirty="0">
                <a:cs typeface="2  Zar" panose="00000400000000000000" pitchFamily="2" charset="-78"/>
              </a:rPr>
              <a:t>جیل ماه بعد دو ساله می شه. (اینکه به دختر بچه، ماه بعد دو ساله می شه یه واقعیته و اگه برای اتفاق خاصی نیفته، ماه بعد حتما دو سالش کامل می شه.)</a:t>
            </a:r>
            <a:endParaRPr lang="en-US" sz="2400" dirty="0">
              <a:cs typeface="2  Zar" panose="00000400000000000000" pitchFamily="2" charset="-78"/>
            </a:endParaRPr>
          </a:p>
        </p:txBody>
      </p:sp>
    </p:spTree>
    <p:extLst>
      <p:ext uri="{BB962C8B-B14F-4D97-AF65-F5344CB8AC3E}">
        <p14:creationId xmlns:p14="http://schemas.microsoft.com/office/powerpoint/2010/main" val="10401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5822" y="2551837"/>
            <a:ext cx="9096256" cy="1754326"/>
          </a:xfrm>
          <a:prstGeom prst="rect">
            <a:avLst/>
          </a:prstGeom>
          <a:noFill/>
        </p:spPr>
        <p:txBody>
          <a:bodyPr wrap="square" rtlCol="0">
            <a:spAutoFit/>
          </a:bodyPr>
          <a:lstStyle/>
          <a:p>
            <a:pPr algn="ctr"/>
            <a:r>
              <a:rPr lang="en-US" sz="5400">
                <a:latin typeface="Comic Sans MS" pitchFamily="66" charset="0"/>
              </a:rPr>
              <a:t>Sentences </a:t>
            </a:r>
            <a:r>
              <a:rPr lang="en-US" sz="5400" dirty="0">
                <a:latin typeface="Comic Sans MS" pitchFamily="66" charset="0"/>
              </a:rPr>
              <a:t>Clauses Phrase</a:t>
            </a:r>
          </a:p>
          <a:p>
            <a:pPr algn="ctr"/>
            <a:r>
              <a:rPr lang="fa-IR" sz="5400" dirty="0">
                <a:cs typeface="2  Homa" panose="00000400000000000000" pitchFamily="2" charset="-78"/>
              </a:rPr>
              <a:t>ساختار جملات</a:t>
            </a:r>
          </a:p>
        </p:txBody>
      </p:sp>
      <p:sp>
        <p:nvSpPr>
          <p:cNvPr id="5" name="TextBox 4">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2" name="TextBox 1"/>
          <p:cNvSpPr txBox="1"/>
          <p:nvPr/>
        </p:nvSpPr>
        <p:spPr>
          <a:xfrm>
            <a:off x="4249558" y="689789"/>
            <a:ext cx="3692884" cy="1862048"/>
          </a:xfrm>
          <a:prstGeom prst="rect">
            <a:avLst/>
          </a:prstGeom>
          <a:noFill/>
        </p:spPr>
        <p:txBody>
          <a:bodyPr wrap="square" rtlCol="0">
            <a:spAutoFit/>
          </a:bodyPr>
          <a:lstStyle/>
          <a:p>
            <a:pPr algn="just" rtl="1"/>
            <a:r>
              <a:rPr lang="fa-IR" sz="11500" dirty="0">
                <a:cs typeface="2  Homa" panose="00000400000000000000" pitchFamily="2" charset="-78"/>
              </a:rPr>
              <a:t>مقدمه</a:t>
            </a:r>
          </a:p>
        </p:txBody>
      </p:sp>
    </p:spTree>
    <p:extLst>
      <p:ext uri="{BB962C8B-B14F-4D97-AF65-F5344CB8AC3E}">
        <p14:creationId xmlns:p14="http://schemas.microsoft.com/office/powerpoint/2010/main" val="24569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11734800" cy="2369880"/>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3.</a:t>
            </a:r>
            <a:r>
              <a:rPr lang="fa-IR" sz="2400" dirty="0">
                <a:cs typeface="2  Zar" panose="00000400000000000000" pitchFamily="2" charset="-78"/>
              </a:rPr>
              <a:t>برای </a:t>
            </a:r>
            <a:r>
              <a:rPr lang="fa-IR" sz="2400" u="sng" dirty="0">
                <a:solidFill>
                  <a:srgbClr val="FF0000"/>
                </a:solidFill>
                <a:cs typeface="2  Zar" panose="00000400000000000000" pitchFamily="2" charset="-78"/>
              </a:rPr>
              <a:t>تصمیم های لحظه ای </a:t>
            </a:r>
            <a:r>
              <a:rPr lang="fa-IR" sz="2400" dirty="0">
                <a:cs typeface="2  Zar" panose="00000400000000000000" pitchFamily="2" charset="-78"/>
              </a:rPr>
              <a:t>(یعنی تصمیم گرفتن موقع حرف زدن با یه نفر و بدون برنامه ریزی قبلی)، </a:t>
            </a:r>
            <a:r>
              <a:rPr lang="fa-IR" sz="2400" u="sng" dirty="0">
                <a:solidFill>
                  <a:srgbClr val="FF0000"/>
                </a:solidFill>
                <a:cs typeface="2  Zar" panose="00000400000000000000" pitchFamily="2" charset="-78"/>
              </a:rPr>
              <a:t>تقاضا ها </a:t>
            </a:r>
            <a:r>
              <a:rPr lang="fa-IR" sz="2400" dirty="0">
                <a:cs typeface="2  Zar" panose="00000400000000000000" pitchFamily="2" charset="-78"/>
              </a:rPr>
              <a:t>و همین طور </a:t>
            </a:r>
            <a:r>
              <a:rPr lang="fa-IR" sz="2400" u="sng" dirty="0">
                <a:solidFill>
                  <a:srgbClr val="FF0000"/>
                </a:solidFill>
                <a:cs typeface="2  Zar" panose="00000400000000000000" pitchFamily="2" charset="-78"/>
              </a:rPr>
              <a:t>پیشنهادها</a:t>
            </a:r>
            <a:r>
              <a:rPr lang="fa-IR" sz="2400" dirty="0">
                <a:cs typeface="2  Zar" panose="00000400000000000000" pitchFamily="2" charset="-78"/>
              </a:rPr>
              <a:t>.</a:t>
            </a:r>
          </a:p>
          <a:p>
            <a:pPr rtl="1"/>
            <a:r>
              <a:rPr lang="en-US" sz="2400" dirty="0">
                <a:cs typeface="2  Zar" panose="00000400000000000000" pitchFamily="2" charset="-78"/>
              </a:rPr>
              <a:t>A: Mum, I don’t understand this exercise. </a:t>
            </a:r>
            <a:r>
              <a:rPr lang="en-US" sz="2400" u="sng" dirty="0">
                <a:solidFill>
                  <a:srgbClr val="00B0F0"/>
                </a:solidFill>
                <a:cs typeface="2  Zar" panose="00000400000000000000" pitchFamily="2" charset="-78"/>
              </a:rPr>
              <a:t>Will</a:t>
            </a:r>
            <a:r>
              <a:rPr lang="en-US" sz="2400" dirty="0">
                <a:cs typeface="2  Zar" panose="00000400000000000000" pitchFamily="2" charset="-78"/>
              </a:rPr>
              <a:t> you </a:t>
            </a:r>
            <a:r>
              <a:rPr lang="en-US" sz="2400" u="sng" dirty="0">
                <a:solidFill>
                  <a:srgbClr val="00B0F0"/>
                </a:solidFill>
                <a:cs typeface="2  Zar" panose="00000400000000000000" pitchFamily="2" charset="-78"/>
              </a:rPr>
              <a:t>help</a:t>
            </a:r>
            <a:r>
              <a:rPr lang="en-US" sz="2400" dirty="0">
                <a:cs typeface="2  Zar" panose="00000400000000000000" pitchFamily="2" charset="-78"/>
              </a:rPr>
              <a:t> me?</a:t>
            </a:r>
          </a:p>
          <a:p>
            <a:pPr rtl="1"/>
            <a:r>
              <a:rPr lang="en-US" sz="2400" dirty="0">
                <a:cs typeface="2  Zar" panose="00000400000000000000" pitchFamily="2" charset="-78"/>
              </a:rPr>
              <a:t>B: Of course! I’</a:t>
            </a:r>
            <a:r>
              <a:rPr lang="en-US" sz="2400" u="sng" dirty="0">
                <a:solidFill>
                  <a:srgbClr val="00B0F0"/>
                </a:solidFill>
                <a:cs typeface="2  Zar" panose="00000400000000000000" pitchFamily="2" charset="-78"/>
              </a:rPr>
              <a:t>ll explain</a:t>
            </a:r>
            <a:r>
              <a:rPr lang="en-US" sz="2400" dirty="0">
                <a:cs typeface="2  Zar" panose="00000400000000000000" pitchFamily="2" charset="-78"/>
              </a:rPr>
              <a:t> it to you.</a:t>
            </a:r>
          </a:p>
          <a:p>
            <a:pPr algn="just" rtl="1"/>
            <a:r>
              <a:rPr lang="en-US" sz="2400" dirty="0">
                <a:cs typeface="2  Zar" panose="00000400000000000000" pitchFamily="2" charset="-78"/>
              </a:rPr>
              <a:t>A</a:t>
            </a:r>
            <a:r>
              <a:rPr lang="fa-IR" sz="2400" dirty="0">
                <a:cs typeface="2  Zar" panose="00000400000000000000" pitchFamily="2" charset="-78"/>
              </a:rPr>
              <a:t> : مامان! این تمرین رو متوجه نمی شم. </a:t>
            </a:r>
            <a:r>
              <a:rPr lang="fa-IR" sz="2400" u="sng" dirty="0">
                <a:solidFill>
                  <a:srgbClr val="FF0000"/>
                </a:solidFill>
                <a:cs typeface="2  Zar" panose="00000400000000000000" pitchFamily="2" charset="-78"/>
              </a:rPr>
              <a:t>کمکم می کنی</a:t>
            </a:r>
            <a:r>
              <a:rPr lang="fa-IR" sz="2400" dirty="0">
                <a:cs typeface="2  Zar" panose="00000400000000000000" pitchFamily="2" charset="-78"/>
              </a:rPr>
              <a:t>؟ (یه تقاضا)</a:t>
            </a:r>
          </a:p>
          <a:p>
            <a:pPr algn="just" rtl="1"/>
            <a:r>
              <a:rPr lang="en-US" sz="2400" dirty="0">
                <a:cs typeface="2  Zar" panose="00000400000000000000" pitchFamily="2" charset="-78"/>
              </a:rPr>
              <a:t>B</a:t>
            </a:r>
            <a:r>
              <a:rPr lang="fa-IR" sz="2400" dirty="0">
                <a:cs typeface="2  Zar" panose="00000400000000000000" pitchFamily="2" charset="-78"/>
              </a:rPr>
              <a:t> : البته! اونو برات </a:t>
            </a:r>
            <a:r>
              <a:rPr lang="fa-IR" sz="2400" u="sng" dirty="0">
                <a:solidFill>
                  <a:srgbClr val="FF0000"/>
                </a:solidFill>
                <a:cs typeface="2  Zar" panose="00000400000000000000" pitchFamily="2" charset="-78"/>
              </a:rPr>
              <a:t>توضیح میدم</a:t>
            </a:r>
            <a:r>
              <a:rPr lang="fa-IR" sz="2400" dirty="0">
                <a:cs typeface="2  Zar" panose="00000400000000000000" pitchFamily="2" charset="-78"/>
              </a:rPr>
              <a:t>. (یه پیشنهاد)</a:t>
            </a:r>
            <a:endParaRPr lang="en-US" sz="2400" dirty="0">
              <a:cs typeface="2  Zar" panose="00000400000000000000" pitchFamily="2" charset="-78"/>
            </a:endParaRPr>
          </a:p>
        </p:txBody>
      </p:sp>
      <p:sp>
        <p:nvSpPr>
          <p:cNvPr id="3" name="TextBox 2"/>
          <p:cNvSpPr txBox="1"/>
          <p:nvPr/>
        </p:nvSpPr>
        <p:spPr>
          <a:xfrm>
            <a:off x="304800" y="2806700"/>
            <a:ext cx="11734800" cy="1631216"/>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4.</a:t>
            </a:r>
            <a:r>
              <a:rPr lang="fa-IR" sz="2400" dirty="0">
                <a:cs typeface="2  Zar" panose="00000400000000000000" pitchFamily="2" charset="-78"/>
              </a:rPr>
              <a:t>برای </a:t>
            </a:r>
            <a:r>
              <a:rPr lang="fa-IR" sz="2400" u="sng" dirty="0">
                <a:solidFill>
                  <a:srgbClr val="FF0000"/>
                </a:solidFill>
                <a:cs typeface="2  Zar" panose="00000400000000000000" pitchFamily="2" charset="-78"/>
              </a:rPr>
              <a:t>پیش بینی </a:t>
            </a:r>
            <a:r>
              <a:rPr lang="fa-IR" sz="2400" dirty="0">
                <a:cs typeface="2  Zar" panose="00000400000000000000" pitchFamily="2" charset="-78"/>
              </a:rPr>
              <a:t>در مورد آینده:</a:t>
            </a:r>
          </a:p>
          <a:p>
            <a:pPr rtl="1"/>
            <a:r>
              <a:rPr lang="en-US" sz="2400" dirty="0">
                <a:cs typeface="2  Zar" panose="00000400000000000000" pitchFamily="2" charset="-78"/>
              </a:rPr>
              <a:t>His parents think he </a:t>
            </a:r>
            <a:r>
              <a:rPr lang="en-US" sz="2400" u="sng" dirty="0">
                <a:solidFill>
                  <a:srgbClr val="00B0F0"/>
                </a:solidFill>
                <a:cs typeface="2  Zar" panose="00000400000000000000" pitchFamily="2" charset="-78"/>
              </a:rPr>
              <a:t>will become </a:t>
            </a:r>
            <a:r>
              <a:rPr lang="en-US" sz="2400" dirty="0">
                <a:cs typeface="2  Zar" panose="00000400000000000000" pitchFamily="2" charset="-78"/>
              </a:rPr>
              <a:t>an artist one day.</a:t>
            </a:r>
          </a:p>
          <a:p>
            <a:pPr algn="just" rtl="1"/>
            <a:r>
              <a:rPr lang="fa-IR" sz="2400" dirty="0">
                <a:cs typeface="2  Zar" panose="00000400000000000000" pitchFamily="2" charset="-78"/>
              </a:rPr>
              <a:t>پدر و مادرش فکر می کنن که اون یه روز هنرمند شه. (یه پیش بینی داریم و ممکن هم هست که این پیش بینی کلا اشتباه از آب دربیاد.)</a:t>
            </a:r>
            <a:endParaRPr lang="en-US" sz="2400" dirty="0">
              <a:cs typeface="2  Zar" panose="00000400000000000000" pitchFamily="2" charset="-78"/>
            </a:endParaRPr>
          </a:p>
        </p:txBody>
      </p:sp>
    </p:spTree>
    <p:extLst>
      <p:ext uri="{BB962C8B-B14F-4D97-AF65-F5344CB8AC3E}">
        <p14:creationId xmlns:p14="http://schemas.microsoft.com/office/powerpoint/2010/main" val="21228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 y="1536700"/>
            <a:ext cx="11607800" cy="5262979"/>
          </a:xfrm>
          <a:prstGeom prst="rect">
            <a:avLst/>
          </a:prstGeom>
          <a:noFill/>
        </p:spPr>
        <p:txBody>
          <a:bodyPr wrap="square" rtlCol="0">
            <a:spAutoFit/>
          </a:bodyPr>
          <a:lstStyle/>
          <a:p>
            <a:r>
              <a:rPr lang="en-US" sz="2400" b="1" dirty="0">
                <a:solidFill>
                  <a:srgbClr val="00B050"/>
                </a:solidFill>
              </a:rPr>
              <a:t>51.</a:t>
            </a:r>
            <a:r>
              <a:rPr lang="en-US" sz="2400" dirty="0"/>
              <a:t> A: Would you like tea or coffee?</a:t>
            </a:r>
          </a:p>
          <a:p>
            <a:r>
              <a:rPr lang="en-US" sz="2400" dirty="0"/>
              <a:t>      B: Oh, I ……….. (have) coffee, please.</a:t>
            </a:r>
          </a:p>
          <a:p>
            <a:r>
              <a:rPr lang="en-US" sz="2400" b="1" dirty="0">
                <a:solidFill>
                  <a:srgbClr val="00B050"/>
                </a:solidFill>
              </a:rPr>
              <a:t>52.</a:t>
            </a:r>
            <a:r>
              <a:rPr lang="en-US" sz="2400" dirty="0"/>
              <a:t> I’m busy at the moment. I ……….. (work) on the computer.</a:t>
            </a:r>
          </a:p>
          <a:p>
            <a:r>
              <a:rPr lang="en-US" sz="2400" b="1" dirty="0">
                <a:solidFill>
                  <a:srgbClr val="00B050"/>
                </a:solidFill>
              </a:rPr>
              <a:t>53.</a:t>
            </a:r>
            <a:r>
              <a:rPr lang="en-US" sz="2400" dirty="0"/>
              <a:t> At nine o’clock yesterday morning we ………. (wait) for the bus.</a:t>
            </a:r>
          </a:p>
          <a:p>
            <a:r>
              <a:rPr lang="en-US" sz="2400" b="1" dirty="0">
                <a:solidFill>
                  <a:srgbClr val="00B050"/>
                </a:solidFill>
              </a:rPr>
              <a:t>54.</a:t>
            </a:r>
            <a:r>
              <a:rPr lang="en-US" sz="2400" dirty="0"/>
              <a:t> We ……… (have) dinner at a nice restaurant tomorrow night.</a:t>
            </a:r>
          </a:p>
          <a:p>
            <a:r>
              <a:rPr lang="en-US" sz="2400" b="1" dirty="0">
                <a:solidFill>
                  <a:srgbClr val="00B050"/>
                </a:solidFill>
              </a:rPr>
              <a:t>55.</a:t>
            </a:r>
            <a:r>
              <a:rPr lang="en-US" sz="2400" dirty="0"/>
              <a:t> A: How old is your daughter?</a:t>
            </a:r>
          </a:p>
          <a:p>
            <a:r>
              <a:rPr lang="en-US" sz="2400" dirty="0"/>
              <a:t>      B: She ……… (be) fourteen next week.</a:t>
            </a:r>
          </a:p>
          <a:p>
            <a:r>
              <a:rPr lang="en-US" sz="2400" b="1" dirty="0">
                <a:solidFill>
                  <a:srgbClr val="00B050"/>
                </a:solidFill>
              </a:rPr>
              <a:t>56.</a:t>
            </a:r>
            <a:r>
              <a:rPr lang="en-US" sz="2400" dirty="0"/>
              <a:t> The temperature ………. (reach) 40°C next week.</a:t>
            </a:r>
          </a:p>
          <a:p>
            <a:r>
              <a:rPr lang="en-US" sz="2400" b="1" dirty="0">
                <a:solidFill>
                  <a:srgbClr val="00B050"/>
                </a:solidFill>
              </a:rPr>
              <a:t>57.</a:t>
            </a:r>
            <a:r>
              <a:rPr lang="en-US" sz="2400" dirty="0"/>
              <a:t> My friend ………… (know) the answer to the question.</a:t>
            </a:r>
          </a:p>
          <a:p>
            <a:r>
              <a:rPr lang="en-US" sz="2400" b="1" dirty="0">
                <a:solidFill>
                  <a:srgbClr val="00B050"/>
                </a:solidFill>
              </a:rPr>
              <a:t>58.</a:t>
            </a:r>
            <a:r>
              <a:rPr lang="en-US" sz="2400" dirty="0"/>
              <a:t> A: I’m hungry!          </a:t>
            </a:r>
          </a:p>
          <a:p>
            <a:r>
              <a:rPr lang="en-US" sz="2400" dirty="0"/>
              <a:t>      B: Me too. I ……… (make) us something to eat.</a:t>
            </a:r>
          </a:p>
          <a:p>
            <a:r>
              <a:rPr lang="en-US" sz="2400" b="1" dirty="0">
                <a:solidFill>
                  <a:srgbClr val="00B050"/>
                </a:solidFill>
              </a:rPr>
              <a:t>59.</a:t>
            </a:r>
            <a:r>
              <a:rPr lang="en-US" sz="2400" dirty="0"/>
              <a:t> A: Did you give </a:t>
            </a:r>
            <a:r>
              <a:rPr lang="en-US" sz="2400" dirty="0" err="1"/>
              <a:t>Nazanin</a:t>
            </a:r>
            <a:r>
              <a:rPr lang="en-US" sz="2400" dirty="0"/>
              <a:t> her present?</a:t>
            </a:r>
          </a:p>
          <a:p>
            <a:r>
              <a:rPr lang="en-US" sz="2400" dirty="0"/>
              <a:t>      B: Yes, I ……….. (give) it to her this morning.</a:t>
            </a:r>
          </a:p>
          <a:p>
            <a:r>
              <a:rPr lang="en-US" sz="2400" b="1" dirty="0">
                <a:solidFill>
                  <a:srgbClr val="00B050"/>
                </a:solidFill>
              </a:rPr>
              <a:t>60.</a:t>
            </a:r>
            <a:r>
              <a:rPr lang="en-US" sz="2400" dirty="0"/>
              <a:t> Yesterday, I ………. (cook) lunch while he ………. (clean) the windows.</a:t>
            </a:r>
          </a:p>
        </p:txBody>
      </p:sp>
      <p:sp>
        <p:nvSpPr>
          <p:cNvPr id="6" name="Rounded Rectangle 5"/>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7" name="Rounded Rectangle 6"/>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8" name="TextBox 7"/>
          <p:cNvSpPr txBox="1"/>
          <p:nvPr/>
        </p:nvSpPr>
        <p:spPr>
          <a:xfrm>
            <a:off x="5334000" y="1019145"/>
            <a:ext cx="6616700" cy="400110"/>
          </a:xfrm>
          <a:prstGeom prst="rect">
            <a:avLst/>
          </a:prstGeom>
          <a:noFill/>
        </p:spPr>
        <p:txBody>
          <a:bodyPr wrap="square" rtlCol="0">
            <a:spAutoFit/>
          </a:bodyPr>
          <a:lstStyle/>
          <a:p>
            <a:pPr algn="r"/>
            <a:r>
              <a:rPr lang="fa-IR" sz="2000" b="1" dirty="0">
                <a:cs typeface="2  Zar" panose="00000400000000000000" pitchFamily="2" charset="-78"/>
              </a:rPr>
              <a:t>توی هر کدوم از جمه ها، شکل درست فعل داخل پرانتز رو مشخص کن.</a:t>
            </a:r>
            <a:endParaRPr lang="en-US" sz="2000" b="1" dirty="0">
              <a:cs typeface="2  Zar" panose="00000400000000000000" pitchFamily="2" charset="-78"/>
            </a:endParaRPr>
          </a:p>
        </p:txBody>
      </p:sp>
      <p:sp>
        <p:nvSpPr>
          <p:cNvPr id="9" name="TextBox 8">
            <a:hlinkClick r:id="rId2"/>
          </p:cNvPr>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Tree>
    <p:extLst>
      <p:ext uri="{BB962C8B-B14F-4D97-AF65-F5344CB8AC3E}">
        <p14:creationId xmlns:p14="http://schemas.microsoft.com/office/powerpoint/2010/main" val="25272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9550" y="2781300"/>
            <a:ext cx="4368800" cy="923330"/>
          </a:xfrm>
          <a:prstGeom prst="rect">
            <a:avLst/>
          </a:prstGeom>
          <a:noFill/>
        </p:spPr>
        <p:txBody>
          <a:bodyPr wrap="square" rtlCol="0">
            <a:spAutoFit/>
          </a:bodyPr>
          <a:lstStyle/>
          <a:p>
            <a:pPr algn="ctr"/>
            <a:r>
              <a:rPr lang="en-US" sz="5400" dirty="0"/>
              <a:t>Be going to …</a:t>
            </a:r>
          </a:p>
        </p:txBody>
      </p:sp>
      <p:sp>
        <p:nvSpPr>
          <p:cNvPr id="3" name="TextBox 2">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7</a:t>
            </a:r>
            <a:endParaRPr lang="en-US" sz="11500" dirty="0">
              <a:cs typeface="2  Homa" panose="00000400000000000000" pitchFamily="2" charset="-78"/>
            </a:endParaRPr>
          </a:p>
        </p:txBody>
      </p:sp>
    </p:spTree>
    <p:extLst>
      <p:ext uri="{BB962C8B-B14F-4D97-AF65-F5344CB8AC3E}">
        <p14:creationId xmlns:p14="http://schemas.microsoft.com/office/powerpoint/2010/main" val="101496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02600" y="101600"/>
            <a:ext cx="3962400" cy="508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a:cs typeface="2  Homa" panose="00000400000000000000" pitchFamily="2" charset="-78"/>
              </a:rPr>
              <a:t>شکل ساده ی فعل </a:t>
            </a:r>
            <a:r>
              <a:rPr lang="en-US" sz="2000" dirty="0">
                <a:cs typeface="2  Homa" panose="00000400000000000000" pitchFamily="2" charset="-78"/>
              </a:rPr>
              <a:t>+</a:t>
            </a:r>
            <a:r>
              <a:rPr lang="fa-IR" sz="2000" dirty="0">
                <a:cs typeface="2  Homa" panose="00000400000000000000" pitchFamily="2" charset="-78"/>
              </a:rPr>
              <a:t> </a:t>
            </a:r>
            <a:r>
              <a:rPr lang="en-US" sz="2000" dirty="0">
                <a:cs typeface="2  Homa" panose="00000400000000000000" pitchFamily="2" charset="-78"/>
              </a:rPr>
              <a:t>be going to</a:t>
            </a:r>
          </a:p>
        </p:txBody>
      </p:sp>
      <p:sp>
        <p:nvSpPr>
          <p:cNvPr id="3" name="Rounded Rectangle 2"/>
          <p:cNvSpPr/>
          <p:nvPr/>
        </p:nvSpPr>
        <p:spPr>
          <a:xfrm>
            <a:off x="355600" y="711200"/>
            <a:ext cx="11709400" cy="1790700"/>
          </a:xfrm>
          <a:prstGeom prst="roundRect">
            <a:avLst/>
          </a:prstGeom>
          <a:solidFill>
            <a:srgbClr val="852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یادت هست قبلا گفتم قراره زمان ها رو فقط برای مرور کردن بخونیم؟ داستان </a:t>
            </a:r>
            <a:r>
              <a:rPr lang="en-US" sz="2400" dirty="0">
                <a:cs typeface="2  Zar" panose="00000400000000000000" pitchFamily="2" charset="-78"/>
              </a:rPr>
              <a:t>be going to</a:t>
            </a:r>
            <a:r>
              <a:rPr lang="fa-IR" sz="2400" dirty="0">
                <a:cs typeface="2  Zar" panose="00000400000000000000" pitchFamily="2" charset="-78"/>
              </a:rPr>
              <a:t>، یه کوچولو با بقیه ی زمان ها فرق می کنه و توی کتاب سوم دبیرستان اومده (یعنی از مباحثی هستش که ممکنه توی کنکور ازش سوال بیاد.) ولی خُب، تا حالا، حداقل توی کنکور سراسری، از این به مورد سوال نداشتیم. البته تا یادم نرفته بگما، توی </a:t>
            </a:r>
            <a:r>
              <a:rPr lang="fa-IR" sz="2400" u="sng" dirty="0">
                <a:cs typeface="2  Zar" panose="00000400000000000000" pitchFamily="2" charset="-78"/>
              </a:rPr>
              <a:t>امتحان نهایی</a:t>
            </a:r>
            <a:r>
              <a:rPr lang="fa-IR" sz="2400" dirty="0">
                <a:cs typeface="2  Zar" panose="00000400000000000000" pitchFamily="2" charset="-78"/>
              </a:rPr>
              <a:t>، از </a:t>
            </a:r>
            <a:r>
              <a:rPr lang="en-US" sz="2400" dirty="0">
                <a:cs typeface="2  Zar" panose="00000400000000000000" pitchFamily="2" charset="-78"/>
              </a:rPr>
              <a:t>be going to</a:t>
            </a:r>
            <a:r>
              <a:rPr lang="fa-IR" sz="2400" dirty="0">
                <a:cs typeface="2  Zar" panose="00000400000000000000" pitchFamily="2" charset="-78"/>
              </a:rPr>
              <a:t> زیاد سوال میاد.</a:t>
            </a:r>
            <a:endParaRPr lang="en-US" sz="2400" dirty="0">
              <a:cs typeface="2  Zar" panose="00000400000000000000" pitchFamily="2" charset="-78"/>
            </a:endParaRPr>
          </a:p>
        </p:txBody>
      </p:sp>
      <p:sp>
        <p:nvSpPr>
          <p:cNvPr id="4" name="TextBox 3"/>
          <p:cNvSpPr txBox="1"/>
          <p:nvPr/>
        </p:nvSpPr>
        <p:spPr>
          <a:xfrm>
            <a:off x="355600" y="2781300"/>
            <a:ext cx="11709400" cy="2800767"/>
          </a:xfrm>
          <a:prstGeom prst="rect">
            <a:avLst/>
          </a:prstGeom>
          <a:noFill/>
          <a:ln w="19050">
            <a:solidFill>
              <a:srgbClr val="C00000"/>
            </a:solidFill>
            <a:prstDash val="dash"/>
          </a:ln>
        </p:spPr>
        <p:txBody>
          <a:bodyPr wrap="square" rtlCol="0">
            <a:spAutoFit/>
          </a:bodyPr>
          <a:lstStyle/>
          <a:p>
            <a:pPr algn="just" rtl="1"/>
            <a:r>
              <a:rPr lang="en-US" sz="2400" dirty="0">
                <a:cs typeface="2  Zar" panose="00000400000000000000" pitchFamily="2" charset="-78"/>
              </a:rPr>
              <a:t>Be going to</a:t>
            </a:r>
            <a:r>
              <a:rPr lang="fa-IR" sz="2400" dirty="0">
                <a:cs typeface="2  Zar" panose="00000400000000000000" pitchFamily="2" charset="-78"/>
              </a:rPr>
              <a:t> هم مثل </a:t>
            </a:r>
            <a:r>
              <a:rPr lang="en-US" sz="2400" dirty="0">
                <a:cs typeface="2  Zar" panose="00000400000000000000" pitchFamily="2" charset="-78"/>
              </a:rPr>
              <a:t>will</a:t>
            </a:r>
            <a:r>
              <a:rPr lang="fa-IR" sz="2400" dirty="0">
                <a:cs typeface="2  Zar" panose="00000400000000000000" pitchFamily="2" charset="-78"/>
              </a:rPr>
              <a:t> نشون میده یه کاری قراره توی آینده انجام بشه. البته معنی </a:t>
            </a:r>
            <a:r>
              <a:rPr lang="en-US" sz="2400" dirty="0">
                <a:cs typeface="2  Zar" panose="00000400000000000000" pitchFamily="2" charset="-78"/>
              </a:rPr>
              <a:t>be going to</a:t>
            </a:r>
            <a:r>
              <a:rPr lang="fa-IR" sz="2400" dirty="0">
                <a:cs typeface="2  Zar" panose="00000400000000000000" pitchFamily="2" charset="-78"/>
              </a:rPr>
              <a:t> با </a:t>
            </a:r>
            <a:r>
              <a:rPr lang="en-US" sz="2400" dirty="0">
                <a:cs typeface="2  Zar" panose="00000400000000000000" pitchFamily="2" charset="-78"/>
              </a:rPr>
              <a:t>will</a:t>
            </a:r>
            <a:r>
              <a:rPr lang="fa-IR" sz="2400" dirty="0">
                <a:cs typeface="2  Zar" panose="00000400000000000000" pitchFamily="2" charset="-78"/>
              </a:rPr>
              <a:t> ، یه کم فرق داره، چون </a:t>
            </a:r>
            <a:r>
              <a:rPr lang="en-US" sz="2400" dirty="0">
                <a:cs typeface="2  Zar" panose="00000400000000000000" pitchFamily="2" charset="-78"/>
              </a:rPr>
              <a:t>be going to</a:t>
            </a:r>
            <a:r>
              <a:rPr lang="fa-IR" sz="2400" dirty="0">
                <a:cs typeface="2  Zar" panose="00000400000000000000" pitchFamily="2" charset="-78"/>
              </a:rPr>
              <a:t> رو بیشتر توی این دو تا حالت استفاده می کنیم:</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وقتی </a:t>
            </a:r>
            <a:r>
              <a:rPr lang="fa-IR" sz="2400" u="sng" dirty="0">
                <a:solidFill>
                  <a:srgbClr val="FF0000"/>
                </a:solidFill>
                <a:cs typeface="2  Zar" panose="00000400000000000000" pitchFamily="2" charset="-78"/>
              </a:rPr>
              <a:t>قصد و برنامه ریزی قبلی </a:t>
            </a:r>
            <a:r>
              <a:rPr lang="fa-IR" sz="2400" dirty="0">
                <a:cs typeface="2  Zar" panose="00000400000000000000" pitchFamily="2" charset="-78"/>
              </a:rPr>
              <a:t>داریم یه کاری رو توی آینده ی نزدیک انجام بدیم، باید از </a:t>
            </a:r>
            <a:r>
              <a:rPr lang="en-US" sz="2400" dirty="0">
                <a:cs typeface="2  Zar" panose="00000400000000000000" pitchFamily="2" charset="-78"/>
              </a:rPr>
              <a:t>be going to</a:t>
            </a:r>
            <a:r>
              <a:rPr lang="fa-IR" sz="2400" dirty="0">
                <a:cs typeface="2  Zar" panose="00000400000000000000" pitchFamily="2" charset="-78"/>
              </a:rPr>
              <a:t> استفاده کنیم، نه </a:t>
            </a:r>
            <a:r>
              <a:rPr lang="en-US" sz="2400" dirty="0">
                <a:cs typeface="2  Zar" panose="00000400000000000000" pitchFamily="2" charset="-78"/>
              </a:rPr>
              <a:t>will</a:t>
            </a:r>
            <a:r>
              <a:rPr lang="fa-IR" sz="2400" dirty="0">
                <a:cs typeface="2  Zar" panose="00000400000000000000" pitchFamily="2" charset="-78"/>
              </a:rPr>
              <a:t>.</a:t>
            </a:r>
          </a:p>
          <a:p>
            <a:pPr rtl="1"/>
            <a:r>
              <a:rPr lang="en-US" sz="2400" dirty="0">
                <a:cs typeface="2  Zar" panose="00000400000000000000" pitchFamily="2" charset="-78"/>
              </a:rPr>
              <a:t>I’m going to watch TV this evening.</a:t>
            </a:r>
          </a:p>
          <a:p>
            <a:pPr algn="just" rtl="1"/>
            <a:r>
              <a:rPr lang="fa-IR" sz="2400" u="sng" dirty="0">
                <a:solidFill>
                  <a:srgbClr val="FF0000"/>
                </a:solidFill>
                <a:cs typeface="2  Zar" panose="00000400000000000000" pitchFamily="2" charset="-78"/>
              </a:rPr>
              <a:t>قصد دارم </a:t>
            </a:r>
            <a:r>
              <a:rPr lang="fa-IR" sz="2400" dirty="0">
                <a:cs typeface="2  Zar" panose="00000400000000000000" pitchFamily="2" charset="-78"/>
              </a:rPr>
              <a:t>امروز عصر تلویزیون نگاه کنم. (چون توی این جمله، شخص از قبل </a:t>
            </a:r>
            <a:r>
              <a:rPr lang="fa-IR" sz="2400" u="sng" dirty="0">
                <a:solidFill>
                  <a:srgbClr val="FF0000"/>
                </a:solidFill>
                <a:cs typeface="2  Zar" panose="00000400000000000000" pitchFamily="2" charset="-78"/>
              </a:rPr>
              <a:t>تصمیم</a:t>
            </a:r>
            <a:r>
              <a:rPr lang="fa-IR" sz="2400" dirty="0">
                <a:cs typeface="2  Zar" panose="00000400000000000000" pitchFamily="2" charset="-78"/>
              </a:rPr>
              <a:t> می گیره عصر همون روز تلویزیون نگاه کنه، برای گفتن جمله، از </a:t>
            </a:r>
            <a:r>
              <a:rPr lang="en-US" sz="2400" dirty="0">
                <a:cs typeface="2  Zar" panose="00000400000000000000" pitchFamily="2" charset="-78"/>
              </a:rPr>
              <a:t>be going to </a:t>
            </a:r>
            <a:r>
              <a:rPr lang="fa-IR" sz="2400" dirty="0">
                <a:cs typeface="2  Zar" panose="00000400000000000000" pitchFamily="2" charset="-78"/>
              </a:rPr>
              <a:t>  استفاده می شه.)</a:t>
            </a:r>
            <a:endParaRPr lang="en-US" sz="2400" dirty="0">
              <a:cs typeface="2  Zar" panose="00000400000000000000" pitchFamily="2" charset="-78"/>
            </a:endParaRPr>
          </a:p>
        </p:txBody>
      </p:sp>
    </p:spTree>
    <p:extLst>
      <p:ext uri="{BB962C8B-B14F-4D97-AF65-F5344CB8AC3E}">
        <p14:creationId xmlns:p14="http://schemas.microsoft.com/office/powerpoint/2010/main" val="19149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3200" y="177800"/>
            <a:ext cx="11772900"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همون طور که توی درسنامه ی قبلی گفتم، وقتی داریم با یه نفر حرف می زنیم و یه هو تصمیم می گیریم یه کاری رو انجام بدیم، از </a:t>
            </a:r>
            <a:r>
              <a:rPr lang="en-US" sz="2400" dirty="0">
                <a:cs typeface="2  Zar" panose="00000400000000000000" pitchFamily="2" charset="-78"/>
              </a:rPr>
              <a:t>will</a:t>
            </a:r>
            <a:r>
              <a:rPr lang="fa-IR" sz="2400" dirty="0">
                <a:cs typeface="2  Zar" panose="00000400000000000000" pitchFamily="2" charset="-78"/>
              </a:rPr>
              <a:t> استفاده می کنیم، چون توی این شرایط قصد و برنامه ریزی قبلی نداریم. ولی وقتی که برای تصمیم خودمون از قبل، قصد و برنامه ریزی داشته باشیم، باید </a:t>
            </a:r>
            <a:r>
              <a:rPr lang="en-US" sz="2400" dirty="0">
                <a:cs typeface="2  Zar" panose="00000400000000000000" pitchFamily="2" charset="-78"/>
              </a:rPr>
              <a:t>be going to</a:t>
            </a:r>
            <a:r>
              <a:rPr lang="fa-IR" sz="2400" dirty="0">
                <a:cs typeface="2  Zar" panose="00000400000000000000" pitchFamily="2" charset="-78"/>
              </a:rPr>
              <a:t> رو استفاده کنیم، نه </a:t>
            </a:r>
            <a:r>
              <a:rPr lang="en-US" sz="2400" dirty="0">
                <a:cs typeface="2  Zar" panose="00000400000000000000" pitchFamily="2" charset="-78"/>
              </a:rPr>
              <a:t>will</a:t>
            </a:r>
            <a:r>
              <a:rPr lang="fa-IR" sz="2400" dirty="0">
                <a:cs typeface="2  Zar" panose="00000400000000000000" pitchFamily="2" charset="-78"/>
              </a:rPr>
              <a:t>.</a:t>
            </a:r>
            <a:endParaRPr lang="en-US" sz="2400" dirty="0">
              <a:cs typeface="2  Zar" panose="00000400000000000000" pitchFamily="2" charset="-78"/>
            </a:endParaRPr>
          </a:p>
        </p:txBody>
      </p:sp>
      <p:sp>
        <p:nvSpPr>
          <p:cNvPr id="5" name="TextBox 4"/>
          <p:cNvSpPr txBox="1"/>
          <p:nvPr/>
        </p:nvSpPr>
        <p:spPr>
          <a:xfrm>
            <a:off x="203200" y="2155220"/>
            <a:ext cx="11772900" cy="1631216"/>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وقتی </a:t>
            </a:r>
            <a:r>
              <a:rPr lang="fa-IR" sz="2400" u="sng" dirty="0">
                <a:solidFill>
                  <a:srgbClr val="FF0000"/>
                </a:solidFill>
                <a:cs typeface="2  Zar" panose="00000400000000000000" pitchFamily="2" charset="-78"/>
              </a:rPr>
              <a:t>نشانه یا نشانه هایی</a:t>
            </a:r>
            <a:r>
              <a:rPr lang="fa-IR" sz="2400" dirty="0">
                <a:cs typeface="2  Zar" panose="00000400000000000000" pitchFamily="2" charset="-78"/>
              </a:rPr>
              <a:t> داریم که قراره توی آینده ی نزدیک، یه اتفاقی بیفته، باز </a:t>
            </a:r>
            <a:r>
              <a:rPr lang="en-US" sz="2400" dirty="0">
                <a:cs typeface="2  Zar" panose="00000400000000000000" pitchFamily="2" charset="-78"/>
              </a:rPr>
              <a:t>be going to</a:t>
            </a:r>
            <a:r>
              <a:rPr lang="fa-IR" sz="2400" dirty="0">
                <a:cs typeface="2  Zar" panose="00000400000000000000" pitchFamily="2" charset="-78"/>
              </a:rPr>
              <a:t> رو استفاده می کنیم.</a:t>
            </a:r>
          </a:p>
          <a:p>
            <a:pPr rtl="1"/>
            <a:r>
              <a:rPr lang="en-US" sz="2400" dirty="0">
                <a:cs typeface="2  Zar" panose="00000400000000000000" pitchFamily="2" charset="-78"/>
              </a:rPr>
              <a:t>Look at the clouds! It’</a:t>
            </a:r>
            <a:r>
              <a:rPr lang="en-US" sz="2400" u="sng" dirty="0">
                <a:solidFill>
                  <a:srgbClr val="00B0F0"/>
                </a:solidFill>
                <a:cs typeface="2  Zar" panose="00000400000000000000" pitchFamily="2" charset="-78"/>
              </a:rPr>
              <a:t>s going to </a:t>
            </a:r>
            <a:r>
              <a:rPr lang="en-US" sz="2400" dirty="0">
                <a:cs typeface="2  Zar" panose="00000400000000000000" pitchFamily="2" charset="-78"/>
              </a:rPr>
              <a:t>rain.</a:t>
            </a:r>
          </a:p>
          <a:p>
            <a:pPr algn="just" rtl="1"/>
            <a:r>
              <a:rPr lang="fa-IR" sz="2400" dirty="0">
                <a:cs typeface="2  Zar" panose="00000400000000000000" pitchFamily="2" charset="-78"/>
              </a:rPr>
              <a:t>به ابرا نگاه کن! </a:t>
            </a:r>
            <a:r>
              <a:rPr lang="fa-IR" sz="2400" u="sng" dirty="0">
                <a:solidFill>
                  <a:srgbClr val="FF0000"/>
                </a:solidFill>
                <a:cs typeface="2  Zar" panose="00000400000000000000" pitchFamily="2" charset="-78"/>
              </a:rPr>
              <a:t>قراره بارون بیاد</a:t>
            </a:r>
            <a:r>
              <a:rPr lang="fa-IR" sz="2400" dirty="0">
                <a:cs typeface="2  Zar" panose="00000400000000000000" pitchFamily="2" charset="-78"/>
              </a:rPr>
              <a:t>. (چون آسمون پُر از ابره، به خاطره بودن این نشانه، پیش بینی می کنیم قراره به زودی بارون بیاد. = </a:t>
            </a:r>
            <a:r>
              <a:rPr lang="en-US" sz="2400" dirty="0">
                <a:cs typeface="2  Zar" panose="00000400000000000000" pitchFamily="2" charset="-78"/>
              </a:rPr>
              <a:t>be going to</a:t>
            </a:r>
            <a:r>
              <a:rPr lang="fa-IR" sz="2400" dirty="0">
                <a:cs typeface="2  Zar" panose="00000400000000000000" pitchFamily="2" charset="-78"/>
              </a:rPr>
              <a:t>)</a:t>
            </a:r>
            <a:endParaRPr lang="en-US" sz="2400" dirty="0">
              <a:cs typeface="2  Zar" panose="00000400000000000000" pitchFamily="2" charset="-78"/>
            </a:endParaRPr>
          </a:p>
        </p:txBody>
      </p:sp>
      <p:sp>
        <p:nvSpPr>
          <p:cNvPr id="6" name="Rounded Rectangle 5"/>
          <p:cNvSpPr/>
          <p:nvPr/>
        </p:nvSpPr>
        <p:spPr>
          <a:xfrm>
            <a:off x="203200" y="4279900"/>
            <a:ext cx="11772900" cy="196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اگه یادت باشه تو درسنامه ی قبل گفتم که از </a:t>
            </a:r>
            <a:r>
              <a:rPr lang="en-US" sz="2400" dirty="0">
                <a:cs typeface="2  Zar" panose="00000400000000000000" pitchFamily="2" charset="-78"/>
              </a:rPr>
              <a:t>will</a:t>
            </a:r>
            <a:r>
              <a:rPr lang="fa-IR" sz="2400" dirty="0">
                <a:cs typeface="2  Zar" panose="00000400000000000000" pitchFamily="2" charset="-78"/>
              </a:rPr>
              <a:t> هم می تونیم برای پیش بینی در مورد آینده استفاده کنیم. تفاوت این جاس که وقتی از </a:t>
            </a:r>
            <a:r>
              <a:rPr lang="en-US" sz="2400" dirty="0">
                <a:cs typeface="2  Zar" panose="00000400000000000000" pitchFamily="2" charset="-78"/>
              </a:rPr>
              <a:t>be going to</a:t>
            </a:r>
            <a:r>
              <a:rPr lang="fa-IR" sz="2400" dirty="0">
                <a:cs typeface="2  Zar" panose="00000400000000000000" pitchFamily="2" charset="-78"/>
              </a:rPr>
              <a:t> برای پیش بینی استفاده می کنیم، پیش بینی در مورد </a:t>
            </a:r>
            <a:r>
              <a:rPr lang="fa-IR" sz="2400" u="sng" dirty="0">
                <a:solidFill>
                  <a:srgbClr val="FFFF00"/>
                </a:solidFill>
                <a:cs typeface="2  Zar" panose="00000400000000000000" pitchFamily="2" charset="-78"/>
              </a:rPr>
              <a:t>آینده ی نزدیکه </a:t>
            </a:r>
            <a:r>
              <a:rPr lang="fa-IR" sz="2400" dirty="0">
                <a:cs typeface="2  Zar" panose="00000400000000000000" pitchFamily="2" charset="-78"/>
              </a:rPr>
              <a:t>و برای پیش بینی خودمون هم </a:t>
            </a:r>
            <a:r>
              <a:rPr lang="fa-IR" sz="2400" u="sng" dirty="0">
                <a:solidFill>
                  <a:srgbClr val="FFFF00"/>
                </a:solidFill>
                <a:cs typeface="2  Zar" panose="00000400000000000000" pitchFamily="2" charset="-78"/>
              </a:rPr>
              <a:t>نشانه هایی </a:t>
            </a:r>
            <a:r>
              <a:rPr lang="fa-IR" sz="2400" dirty="0">
                <a:cs typeface="2  Zar" panose="00000400000000000000" pitchFamily="2" charset="-78"/>
              </a:rPr>
              <a:t>داریم. ولی </a:t>
            </a:r>
            <a:r>
              <a:rPr lang="en-US" sz="2400" dirty="0">
                <a:cs typeface="2  Zar" panose="00000400000000000000" pitchFamily="2" charset="-78"/>
              </a:rPr>
              <a:t>will</a:t>
            </a:r>
            <a:r>
              <a:rPr lang="fa-IR" sz="2400" dirty="0">
                <a:cs typeface="2  Zar" panose="00000400000000000000" pitchFamily="2" charset="-78"/>
              </a:rPr>
              <a:t> حالت کلی تری داره و معمولا هیچ کدوم از دو تا شرط </a:t>
            </a:r>
            <a:r>
              <a:rPr lang="en-US" sz="2400" dirty="0">
                <a:cs typeface="2  Zar" panose="00000400000000000000" pitchFamily="2" charset="-78"/>
              </a:rPr>
              <a:t>be going to </a:t>
            </a:r>
            <a:r>
              <a:rPr lang="fa-IR" sz="2400" dirty="0">
                <a:cs typeface="2  Zar" panose="00000400000000000000" pitchFamily="2" charset="-78"/>
              </a:rPr>
              <a:t> رو نداره.</a:t>
            </a:r>
            <a:endParaRPr lang="en-US" sz="2400" dirty="0">
              <a:cs typeface="2  Zar" panose="00000400000000000000" pitchFamily="2" charset="-78"/>
            </a:endParaRPr>
          </a:p>
        </p:txBody>
      </p:sp>
    </p:spTree>
    <p:extLst>
      <p:ext uri="{BB962C8B-B14F-4D97-AF65-F5344CB8AC3E}">
        <p14:creationId xmlns:p14="http://schemas.microsoft.com/office/powerpoint/2010/main" val="38940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3" name="Rounded Rectangle 2"/>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4" name="TextBox 3"/>
          <p:cNvSpPr txBox="1"/>
          <p:nvPr/>
        </p:nvSpPr>
        <p:spPr>
          <a:xfrm>
            <a:off x="342900" y="1079500"/>
            <a:ext cx="10731500" cy="5632311"/>
          </a:xfrm>
          <a:prstGeom prst="rect">
            <a:avLst/>
          </a:prstGeom>
          <a:noFill/>
        </p:spPr>
        <p:txBody>
          <a:bodyPr wrap="square" rtlCol="0">
            <a:spAutoFit/>
          </a:bodyPr>
          <a:lstStyle/>
          <a:p>
            <a:r>
              <a:rPr lang="en-US" sz="2400" b="1" dirty="0">
                <a:solidFill>
                  <a:srgbClr val="00B050"/>
                </a:solidFill>
                <a:cs typeface="2  Homa" panose="00000400000000000000" pitchFamily="2" charset="-78"/>
              </a:rPr>
              <a:t>61.</a:t>
            </a:r>
            <a:r>
              <a:rPr lang="en-US" sz="2400" dirty="0">
                <a:cs typeface="2  Homa" panose="00000400000000000000" pitchFamily="2" charset="-78"/>
              </a:rPr>
              <a:t> My teacher and advisor ……….. To my parents tomorrow.</a:t>
            </a:r>
          </a:p>
          <a:p>
            <a:r>
              <a:rPr lang="en-US" sz="2400" dirty="0">
                <a:cs typeface="2  Homa" panose="00000400000000000000" pitchFamily="2" charset="-78"/>
              </a:rPr>
              <a:t>      1) are going to talk           2) will be talked</a:t>
            </a:r>
          </a:p>
          <a:p>
            <a:r>
              <a:rPr lang="en-US" sz="2400" dirty="0">
                <a:cs typeface="2  Homa" panose="00000400000000000000" pitchFamily="2" charset="-78"/>
              </a:rPr>
              <a:t>      3) is going to talk             4) were going to talk</a:t>
            </a:r>
          </a:p>
          <a:p>
            <a:r>
              <a:rPr lang="en-US" sz="2400" b="1" dirty="0">
                <a:solidFill>
                  <a:srgbClr val="00B050"/>
                </a:solidFill>
                <a:cs typeface="2  Homa" panose="00000400000000000000" pitchFamily="2" charset="-78"/>
              </a:rPr>
              <a:t>62.</a:t>
            </a:r>
            <a:r>
              <a:rPr lang="en-US" sz="2400" dirty="0">
                <a:cs typeface="2  Homa" panose="00000400000000000000" pitchFamily="2" charset="-78"/>
              </a:rPr>
              <a:t> Reza has decided to go shopping. He ………. Something for dinner.</a:t>
            </a:r>
          </a:p>
          <a:p>
            <a:r>
              <a:rPr lang="en-US" sz="2400" dirty="0">
                <a:cs typeface="2  Homa" panose="00000400000000000000" pitchFamily="2" charset="-78"/>
              </a:rPr>
              <a:t>      1) has bought                    2) is going to buy</a:t>
            </a:r>
          </a:p>
          <a:p>
            <a:r>
              <a:rPr lang="en-US" sz="2400" dirty="0">
                <a:cs typeface="2  Homa" panose="00000400000000000000" pitchFamily="2" charset="-78"/>
              </a:rPr>
              <a:t>      3) would buy                    4) had to buy</a:t>
            </a:r>
          </a:p>
          <a:p>
            <a:r>
              <a:rPr lang="en-US" sz="2400" b="1" dirty="0">
                <a:solidFill>
                  <a:srgbClr val="00B050"/>
                </a:solidFill>
                <a:cs typeface="2  Homa" panose="00000400000000000000" pitchFamily="2" charset="-78"/>
              </a:rPr>
              <a:t>63.</a:t>
            </a:r>
            <a:r>
              <a:rPr lang="en-US" sz="2400" dirty="0">
                <a:cs typeface="2  Homa" panose="00000400000000000000" pitchFamily="2" charset="-78"/>
              </a:rPr>
              <a:t> That bag looks heavy. I ……….. You carry it.</a:t>
            </a:r>
          </a:p>
          <a:p>
            <a:r>
              <a:rPr lang="en-US" sz="2400" dirty="0">
                <a:cs typeface="2  Homa" panose="00000400000000000000" pitchFamily="2" charset="-78"/>
              </a:rPr>
              <a:t>      1) am helping                    2) help</a:t>
            </a:r>
          </a:p>
          <a:p>
            <a:r>
              <a:rPr lang="en-US" sz="2400" dirty="0">
                <a:cs typeface="2  Homa" panose="00000400000000000000" pitchFamily="2" charset="-78"/>
              </a:rPr>
              <a:t>      3) will help                        4) am going to help</a:t>
            </a:r>
          </a:p>
          <a:p>
            <a:r>
              <a:rPr lang="en-US" sz="2400" b="1" dirty="0">
                <a:solidFill>
                  <a:srgbClr val="00B050"/>
                </a:solidFill>
                <a:cs typeface="2  Homa" panose="00000400000000000000" pitchFamily="2" charset="-78"/>
              </a:rPr>
              <a:t>64.</a:t>
            </a:r>
            <a:r>
              <a:rPr lang="en-US" sz="2400" dirty="0">
                <a:cs typeface="2  Homa" panose="00000400000000000000" pitchFamily="2" charset="-78"/>
              </a:rPr>
              <a:t> Mina usually drinks milk for breakfast. Today she ………. Coffee for breakfast.</a:t>
            </a:r>
          </a:p>
          <a:p>
            <a:r>
              <a:rPr lang="en-US" sz="2400" dirty="0">
                <a:cs typeface="2  Homa" panose="00000400000000000000" pitchFamily="2" charset="-78"/>
              </a:rPr>
              <a:t>      1) was going to drink         2) is going to drink</a:t>
            </a:r>
          </a:p>
          <a:p>
            <a:r>
              <a:rPr lang="en-US" sz="2400" dirty="0">
                <a:cs typeface="2  Homa" panose="00000400000000000000" pitchFamily="2" charset="-78"/>
              </a:rPr>
              <a:t>      3) had drunk                       4) has drunk</a:t>
            </a:r>
          </a:p>
          <a:p>
            <a:r>
              <a:rPr lang="en-US" sz="2400" b="1" dirty="0">
                <a:solidFill>
                  <a:srgbClr val="00B050"/>
                </a:solidFill>
                <a:cs typeface="2  Homa" panose="00000400000000000000" pitchFamily="2" charset="-78"/>
              </a:rPr>
              <a:t>65.</a:t>
            </a:r>
            <a:r>
              <a:rPr lang="en-US" sz="2400" dirty="0">
                <a:cs typeface="2  Homa" panose="00000400000000000000" pitchFamily="2" charset="-78"/>
              </a:rPr>
              <a:t> “What is your plan for the weekend?” “I ……… at home.”</a:t>
            </a:r>
          </a:p>
          <a:p>
            <a:r>
              <a:rPr lang="en-US" sz="2400" dirty="0">
                <a:cs typeface="2  Homa" panose="00000400000000000000" pitchFamily="2" charset="-78"/>
              </a:rPr>
              <a:t>      1) had to rest                       2) would rest</a:t>
            </a:r>
          </a:p>
          <a:p>
            <a:r>
              <a:rPr lang="en-US" sz="2400" dirty="0">
                <a:cs typeface="2  Homa" panose="00000400000000000000" pitchFamily="2" charset="-78"/>
              </a:rPr>
              <a:t>      3) am going to rest              4) have rested</a:t>
            </a:r>
          </a:p>
        </p:txBody>
      </p:sp>
      <p:sp>
        <p:nvSpPr>
          <p:cNvPr id="5" name="TextBox 4">
            <a:hlinkClick r:id="rId2"/>
          </p:cNvPr>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Tree>
    <p:extLst>
      <p:ext uri="{BB962C8B-B14F-4D97-AF65-F5344CB8AC3E}">
        <p14:creationId xmlns:p14="http://schemas.microsoft.com/office/powerpoint/2010/main" val="4504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5" name="TextBox 4"/>
          <p:cNvSpPr txBox="1"/>
          <p:nvPr/>
        </p:nvSpPr>
        <p:spPr>
          <a:xfrm>
            <a:off x="2438400" y="2438400"/>
            <a:ext cx="7531100" cy="1754326"/>
          </a:xfrm>
          <a:prstGeom prst="rect">
            <a:avLst/>
          </a:prstGeom>
          <a:noFill/>
        </p:spPr>
        <p:txBody>
          <a:bodyPr wrap="square" rtlCol="0">
            <a:spAutoFit/>
          </a:bodyPr>
          <a:lstStyle/>
          <a:p>
            <a:pPr algn="ctr"/>
            <a:r>
              <a:rPr lang="en-US" sz="5400" dirty="0">
                <a:cs typeface="2  Homa" panose="00000400000000000000" pitchFamily="2" charset="-78"/>
              </a:rPr>
              <a:t>Present Perfect Tense (1)</a:t>
            </a:r>
          </a:p>
          <a:p>
            <a:pPr algn="ctr"/>
            <a:r>
              <a:rPr lang="fa-IR" sz="5400" dirty="0">
                <a:cs typeface="2  Homa" panose="00000400000000000000" pitchFamily="2" charset="-78"/>
              </a:rPr>
              <a:t>زمان حال کامل (1)</a:t>
            </a:r>
            <a:endParaRPr lang="en-US" sz="5400" dirty="0">
              <a:cs typeface="2  Homa" panose="00000400000000000000" pitchFamily="2" charset="-78"/>
            </a:endParaRPr>
          </a:p>
        </p:txBody>
      </p:sp>
      <p:sp>
        <p:nvSpPr>
          <p:cNvPr id="6" name="TextBox 5"/>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8</a:t>
            </a:r>
            <a:endParaRPr lang="en-US" sz="11500" dirty="0">
              <a:cs typeface="2  Homa" panose="00000400000000000000" pitchFamily="2" charset="-78"/>
            </a:endParaRPr>
          </a:p>
        </p:txBody>
      </p:sp>
    </p:spTree>
    <p:extLst>
      <p:ext uri="{BB962C8B-B14F-4D97-AF65-F5344CB8AC3E}">
        <p14:creationId xmlns:p14="http://schemas.microsoft.com/office/powerpoint/2010/main" val="21528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21600" y="72211"/>
            <a:ext cx="4241800" cy="508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dirty="0">
                <a:cs typeface="2  Homa" panose="00000400000000000000" pitchFamily="2" charset="-78"/>
              </a:rPr>
              <a:t>p.p.</a:t>
            </a:r>
            <a:r>
              <a:rPr lang="fa-IR" sz="2000" dirty="0">
                <a:cs typeface="2  Homa" panose="00000400000000000000" pitchFamily="2" charset="-78"/>
              </a:rPr>
              <a:t> +</a:t>
            </a:r>
            <a:r>
              <a:rPr lang="en-US" sz="2000" dirty="0">
                <a:cs typeface="2  Homa" panose="00000400000000000000" pitchFamily="2" charset="-78"/>
              </a:rPr>
              <a:t> </a:t>
            </a:r>
            <a:r>
              <a:rPr lang="fa-IR" sz="2000" dirty="0">
                <a:cs typeface="2  Homa" panose="00000400000000000000" pitchFamily="2" charset="-78"/>
              </a:rPr>
              <a:t> </a:t>
            </a:r>
            <a:r>
              <a:rPr lang="en-US" sz="2000" dirty="0">
                <a:cs typeface="2  Homa" panose="00000400000000000000" pitchFamily="2" charset="-78"/>
              </a:rPr>
              <a:t>have / has</a:t>
            </a:r>
          </a:p>
        </p:txBody>
      </p:sp>
      <p:sp>
        <p:nvSpPr>
          <p:cNvPr id="3" name="TextBox 2"/>
          <p:cNvSpPr txBox="1"/>
          <p:nvPr/>
        </p:nvSpPr>
        <p:spPr>
          <a:xfrm>
            <a:off x="342900" y="730250"/>
            <a:ext cx="11620500" cy="2739211"/>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اگه بخوام به طور خلاصه بگم، معمولا حال کامل رو توی این 3 جا استفاده می کنیم:</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برای نشون دادن کاری که توی گذشته شروع شده و تا حالا ادامه داشته.</a:t>
            </a:r>
          </a:p>
          <a:p>
            <a:pPr rtl="1"/>
            <a:r>
              <a:rPr lang="en-US" sz="2400" dirty="0">
                <a:cs typeface="2  Zar" panose="00000400000000000000" pitchFamily="2" charset="-78"/>
              </a:rPr>
              <a:t>My best friend and I </a:t>
            </a:r>
            <a:r>
              <a:rPr lang="en-US" sz="2400" u="sng" dirty="0">
                <a:solidFill>
                  <a:srgbClr val="00B0F0"/>
                </a:solidFill>
                <a:cs typeface="2  Zar" panose="00000400000000000000" pitchFamily="2" charset="-78"/>
              </a:rPr>
              <a:t>have known </a:t>
            </a:r>
            <a:r>
              <a:rPr lang="en-US" sz="2400" dirty="0">
                <a:cs typeface="2  Zar" panose="00000400000000000000" pitchFamily="2" charset="-78"/>
              </a:rPr>
              <a:t>each other for over fifteen years.</a:t>
            </a:r>
          </a:p>
          <a:p>
            <a:pPr algn="r" rtl="1"/>
            <a:r>
              <a:rPr lang="fa-IR" sz="2400" dirty="0">
                <a:cs typeface="2  Zar" panose="00000400000000000000" pitchFamily="2" charset="-78"/>
              </a:rPr>
              <a:t>من و بهترین دوستم بیشتر از پانزده ساله که همدیگرو </a:t>
            </a:r>
            <a:r>
              <a:rPr lang="fa-IR" sz="2400" u="sng" dirty="0">
                <a:solidFill>
                  <a:srgbClr val="FF0000"/>
                </a:solidFill>
                <a:cs typeface="2  Zar" panose="00000400000000000000" pitchFamily="2" charset="-78"/>
              </a:rPr>
              <a:t>می شناسیم</a:t>
            </a:r>
            <a:r>
              <a:rPr lang="fa-IR" sz="2400" dirty="0">
                <a:cs typeface="2  Zar" panose="00000400000000000000" pitchFamily="2" charset="-78"/>
              </a:rPr>
              <a:t>. (این جمله نشون میده که دو نفر از 15 سال پیش </a:t>
            </a:r>
            <a:r>
              <a:rPr lang="fa-IR" sz="2400" u="sng" dirty="0">
                <a:solidFill>
                  <a:srgbClr val="FF0000"/>
                </a:solidFill>
                <a:cs typeface="2  Zar" panose="00000400000000000000" pitchFamily="2" charset="-78"/>
              </a:rPr>
              <a:t>تا همین الان </a:t>
            </a:r>
            <a:r>
              <a:rPr lang="fa-IR" sz="2400" dirty="0">
                <a:cs typeface="2  Zar" panose="00000400000000000000" pitchFamily="2" charset="-78"/>
              </a:rPr>
              <a:t>با هم دوست بودن.)</a:t>
            </a:r>
          </a:p>
          <a:p>
            <a:pPr rtl="1"/>
            <a:r>
              <a:rPr lang="en-US" sz="2400" dirty="0">
                <a:cs typeface="2  Zar" panose="00000400000000000000" pitchFamily="2" charset="-78"/>
              </a:rPr>
              <a:t>My brother </a:t>
            </a:r>
            <a:r>
              <a:rPr lang="en-US" sz="2400" u="sng" dirty="0">
                <a:solidFill>
                  <a:srgbClr val="00B0F0"/>
                </a:solidFill>
                <a:cs typeface="2  Zar" panose="00000400000000000000" pitchFamily="2" charset="-78"/>
              </a:rPr>
              <a:t>has been </a:t>
            </a:r>
            <a:r>
              <a:rPr lang="en-US" sz="2400" dirty="0">
                <a:cs typeface="2  Zar" panose="00000400000000000000" pitchFamily="2" charset="-78"/>
              </a:rPr>
              <a:t>a doctor since 2004.</a:t>
            </a:r>
          </a:p>
          <a:p>
            <a:pPr algn="r" rtl="1"/>
            <a:r>
              <a:rPr lang="fa-IR" sz="2400" dirty="0">
                <a:cs typeface="2  Zar" panose="00000400000000000000" pitchFamily="2" charset="-78"/>
              </a:rPr>
              <a:t>برادرم از سال 2004 دکتر </a:t>
            </a:r>
            <a:r>
              <a:rPr lang="fa-IR" sz="2400" u="sng" dirty="0">
                <a:solidFill>
                  <a:srgbClr val="FF0000"/>
                </a:solidFill>
                <a:cs typeface="2  Zar" panose="00000400000000000000" pitchFamily="2" charset="-78"/>
              </a:rPr>
              <a:t>بوده</a:t>
            </a:r>
            <a:r>
              <a:rPr lang="fa-IR" sz="2400" dirty="0">
                <a:cs typeface="2  Zar" panose="00000400000000000000" pitchFamily="2" charset="-78"/>
              </a:rPr>
              <a:t>. (از سال 2004 تا همین الان = پس فعل به شکل حال کامل میاد.)</a:t>
            </a:r>
            <a:endParaRPr lang="en-US" sz="2400" dirty="0">
              <a:cs typeface="2  Zar" panose="00000400000000000000" pitchFamily="2" charset="-78"/>
            </a:endParaRPr>
          </a:p>
        </p:txBody>
      </p:sp>
      <p:sp>
        <p:nvSpPr>
          <p:cNvPr id="4" name="TextBox 3"/>
          <p:cNvSpPr txBox="1"/>
          <p:nvPr/>
        </p:nvSpPr>
        <p:spPr>
          <a:xfrm>
            <a:off x="342900" y="3619500"/>
            <a:ext cx="11620500" cy="1631216"/>
          </a:xfrm>
          <a:prstGeom prst="rect">
            <a:avLst/>
          </a:prstGeom>
          <a:noFill/>
          <a:ln w="19050">
            <a:solidFill>
              <a:srgbClr val="C00000"/>
            </a:solidFill>
            <a:prstDash val="dash"/>
          </a:ln>
        </p:spPr>
        <p:txBody>
          <a:bodyPr wrap="square" rtlCol="0">
            <a:spAutoFit/>
          </a:bodyPr>
          <a:lstStyle/>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یه کاری که توی گذشته انجام شده، ولی یا زمان دقیق انجام اون معلوم نیست، یا اینکه اصلا اهمیتی نداره که اون کار کی انجام شده.</a:t>
            </a:r>
          </a:p>
          <a:p>
            <a:pPr rtl="1"/>
            <a:r>
              <a:rPr lang="en-US" sz="2400" dirty="0">
                <a:cs typeface="2  Zar" panose="00000400000000000000" pitchFamily="2" charset="-78"/>
              </a:rPr>
              <a:t>Mehdi </a:t>
            </a:r>
            <a:r>
              <a:rPr lang="en-US" sz="2400" u="sng" dirty="0">
                <a:solidFill>
                  <a:srgbClr val="00B0F0"/>
                </a:solidFill>
                <a:cs typeface="2  Zar" panose="00000400000000000000" pitchFamily="2" charset="-78"/>
              </a:rPr>
              <a:t>has painted </a:t>
            </a:r>
            <a:r>
              <a:rPr lang="en-US" sz="2400" dirty="0">
                <a:cs typeface="2  Zar" panose="00000400000000000000" pitchFamily="2" charset="-78"/>
              </a:rPr>
              <a:t>a lot of pictures.</a:t>
            </a:r>
          </a:p>
          <a:p>
            <a:pPr algn="just" rtl="1"/>
            <a:r>
              <a:rPr lang="fa-IR" sz="2400" dirty="0">
                <a:cs typeface="2  Zar" panose="00000400000000000000" pitchFamily="2" charset="-78"/>
              </a:rPr>
              <a:t>مهدی تعداد زیادی عکس </a:t>
            </a:r>
            <a:r>
              <a:rPr lang="fa-IR" sz="2400" u="sng" dirty="0">
                <a:solidFill>
                  <a:srgbClr val="FF0000"/>
                </a:solidFill>
                <a:cs typeface="2  Zar" panose="00000400000000000000" pitchFamily="2" charset="-78"/>
              </a:rPr>
              <a:t>کشیده</a:t>
            </a:r>
            <a:r>
              <a:rPr lang="fa-IR" sz="2400" dirty="0">
                <a:cs typeface="2  Zar" panose="00000400000000000000" pitchFamily="2" charset="-78"/>
              </a:rPr>
              <a:t>. (کشیدن عکسها توی گذشته بوده ولی دقیقا کِی؟ کسی نَمی داند!)</a:t>
            </a:r>
            <a:endParaRPr lang="en-US" sz="2400" dirty="0">
              <a:cs typeface="2  Zar" panose="00000400000000000000" pitchFamily="2" charset="-78"/>
            </a:endParaRPr>
          </a:p>
        </p:txBody>
      </p:sp>
      <p:sp>
        <p:nvSpPr>
          <p:cNvPr id="5" name="TextBox 4"/>
          <p:cNvSpPr txBox="1"/>
          <p:nvPr/>
        </p:nvSpPr>
        <p:spPr>
          <a:xfrm>
            <a:off x="342900" y="5400755"/>
            <a:ext cx="11620500" cy="1261884"/>
          </a:xfrm>
          <a:prstGeom prst="rect">
            <a:avLst/>
          </a:prstGeom>
          <a:noFill/>
          <a:ln w="19050">
            <a:solidFill>
              <a:srgbClr val="C00000"/>
            </a:solidFill>
            <a:prstDash val="dash"/>
          </a:ln>
        </p:spPr>
        <p:txBody>
          <a:bodyPr wrap="square" rtlCol="0">
            <a:spAutoFit/>
          </a:bodyPr>
          <a:lstStyle/>
          <a:p>
            <a:pPr algn="r" rtl="1"/>
            <a:r>
              <a:rPr lang="fa-IR" sz="2800" b="1" dirty="0">
                <a:solidFill>
                  <a:srgbClr val="FF0000"/>
                </a:solidFill>
                <a:cs typeface="2  Zar" panose="00000400000000000000" pitchFamily="2" charset="-78"/>
              </a:rPr>
              <a:t>3.</a:t>
            </a:r>
            <a:r>
              <a:rPr lang="fa-IR" sz="2400" dirty="0">
                <a:cs typeface="2  Zar" panose="00000400000000000000" pitchFamily="2" charset="-78"/>
              </a:rPr>
              <a:t>یه کاری که تازه انجام شده و تموم شده، ولی الان هم می تونیم اثرات اون رو ببینیم.</a:t>
            </a:r>
          </a:p>
          <a:p>
            <a:pPr rtl="1"/>
            <a:r>
              <a:rPr lang="en-US" sz="2400" dirty="0">
                <a:cs typeface="2  Zar" panose="00000400000000000000" pitchFamily="2" charset="-78"/>
              </a:rPr>
              <a:t>They have done their shopping.</a:t>
            </a:r>
          </a:p>
          <a:p>
            <a:pPr algn="r" rtl="1"/>
            <a:r>
              <a:rPr lang="fa-IR" sz="2400" dirty="0">
                <a:cs typeface="2  Zar" panose="00000400000000000000" pitchFamily="2" charset="-78"/>
              </a:rPr>
              <a:t>اونا خریدشون رو </a:t>
            </a:r>
            <a:r>
              <a:rPr lang="fa-IR" sz="2400" u="sng" dirty="0">
                <a:solidFill>
                  <a:srgbClr val="FF0000"/>
                </a:solidFill>
                <a:cs typeface="2  Zar" panose="00000400000000000000" pitchFamily="2" charset="-78"/>
              </a:rPr>
              <a:t>انجام دادن</a:t>
            </a:r>
            <a:r>
              <a:rPr lang="fa-IR" sz="2400" dirty="0">
                <a:cs typeface="2  Zar" panose="00000400000000000000" pitchFamily="2" charset="-78"/>
              </a:rPr>
              <a:t>. ( خرید کردن مربوط به گذشته اش و تموم شده.)</a:t>
            </a:r>
            <a:endParaRPr lang="en-US" sz="2400" dirty="0">
              <a:cs typeface="2  Zar" panose="00000400000000000000" pitchFamily="2" charset="-78"/>
            </a:endParaRPr>
          </a:p>
        </p:txBody>
      </p:sp>
    </p:spTree>
    <p:extLst>
      <p:ext uri="{BB962C8B-B14F-4D97-AF65-F5344CB8AC3E}">
        <p14:creationId xmlns:p14="http://schemas.microsoft.com/office/powerpoint/2010/main" val="33494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5" name="Rounded Rectangle 4"/>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6" name="TextBox 5"/>
          <p:cNvSpPr txBox="1"/>
          <p:nvPr/>
        </p:nvSpPr>
        <p:spPr>
          <a:xfrm>
            <a:off x="317500" y="1079500"/>
            <a:ext cx="10528300" cy="5632311"/>
          </a:xfrm>
          <a:prstGeom prst="rect">
            <a:avLst/>
          </a:prstGeom>
          <a:noFill/>
        </p:spPr>
        <p:txBody>
          <a:bodyPr wrap="square" rtlCol="0">
            <a:spAutoFit/>
          </a:bodyPr>
          <a:lstStyle/>
          <a:p>
            <a:r>
              <a:rPr lang="en-US" sz="2400" b="1" dirty="0">
                <a:solidFill>
                  <a:srgbClr val="00B050"/>
                </a:solidFill>
                <a:cs typeface="2  Homa" panose="00000400000000000000" pitchFamily="2" charset="-78"/>
              </a:rPr>
              <a:t>66.</a:t>
            </a:r>
            <a:r>
              <a:rPr lang="en-US" sz="2400" dirty="0">
                <a:cs typeface="2  Homa" panose="00000400000000000000" pitchFamily="2" charset="-78"/>
              </a:rPr>
              <a:t> We ………. In this street for many years.</a:t>
            </a:r>
            <a:r>
              <a:rPr lang="fa-IR" sz="2400" dirty="0">
                <a:solidFill>
                  <a:srgbClr val="FF0000"/>
                </a:solidFill>
                <a:cs typeface="2  Homa" panose="00000400000000000000" pitchFamily="2" charset="-78"/>
              </a:rPr>
              <a:t>(امتحان کشوری 91)</a:t>
            </a:r>
            <a:r>
              <a:rPr lang="fa-IR" sz="2400" dirty="0">
                <a:cs typeface="2  Homa" panose="00000400000000000000" pitchFamily="2" charset="-78"/>
              </a:rPr>
              <a:t>                            </a:t>
            </a:r>
          </a:p>
          <a:p>
            <a:r>
              <a:rPr lang="en-US" sz="2400" dirty="0">
                <a:cs typeface="2  Homa" panose="00000400000000000000" pitchFamily="2" charset="-78"/>
              </a:rPr>
              <a:t>      1) are living                    2) living</a:t>
            </a:r>
          </a:p>
          <a:p>
            <a:r>
              <a:rPr lang="en-US" sz="2400" dirty="0">
                <a:cs typeface="2  Homa" panose="00000400000000000000" pitchFamily="2" charset="-78"/>
              </a:rPr>
              <a:t>      3) have lived                   4) live</a:t>
            </a:r>
          </a:p>
          <a:p>
            <a:r>
              <a:rPr lang="en-US" sz="2400" b="1" dirty="0">
                <a:solidFill>
                  <a:srgbClr val="00B050"/>
                </a:solidFill>
                <a:cs typeface="2  Homa" panose="00000400000000000000" pitchFamily="2" charset="-78"/>
              </a:rPr>
              <a:t>67.</a:t>
            </a:r>
            <a:r>
              <a:rPr lang="en-US" sz="2400" dirty="0">
                <a:cs typeface="2  Homa" panose="00000400000000000000" pitchFamily="2" charset="-78"/>
              </a:rPr>
              <a:t> “Have you sent them a letter?” “Not yet. I …….. it later.”  </a:t>
            </a:r>
            <a:r>
              <a:rPr lang="fa-IR" sz="2400" dirty="0">
                <a:solidFill>
                  <a:srgbClr val="FF0000"/>
                </a:solidFill>
                <a:cs typeface="2  Homa" panose="00000400000000000000" pitchFamily="2" charset="-78"/>
              </a:rPr>
              <a:t>(امتحان نهایی 91)</a:t>
            </a:r>
            <a:r>
              <a:rPr lang="fa-IR" sz="2400" dirty="0">
                <a:cs typeface="2  Homa" panose="00000400000000000000" pitchFamily="2" charset="-78"/>
              </a:rPr>
              <a:t>          </a:t>
            </a:r>
            <a:endParaRPr lang="en-US" sz="2400" dirty="0">
              <a:cs typeface="2  Homa" panose="00000400000000000000" pitchFamily="2" charset="-78"/>
            </a:endParaRPr>
          </a:p>
          <a:p>
            <a:r>
              <a:rPr lang="en-US" sz="2400" dirty="0">
                <a:cs typeface="2  Homa" panose="00000400000000000000" pitchFamily="2" charset="-78"/>
              </a:rPr>
              <a:t>      1) sent                              2) have sent</a:t>
            </a:r>
          </a:p>
          <a:p>
            <a:r>
              <a:rPr lang="en-US" sz="2400" dirty="0">
                <a:cs typeface="2  Homa" panose="00000400000000000000" pitchFamily="2" charset="-78"/>
              </a:rPr>
              <a:t>      3) had sent                       4) am going to sent</a:t>
            </a:r>
          </a:p>
          <a:p>
            <a:r>
              <a:rPr lang="en-US" sz="2400" b="1" dirty="0">
                <a:solidFill>
                  <a:srgbClr val="00B050"/>
                </a:solidFill>
                <a:cs typeface="2  Homa" panose="00000400000000000000" pitchFamily="2" charset="-78"/>
              </a:rPr>
              <a:t>68.</a:t>
            </a:r>
            <a:r>
              <a:rPr lang="en-US" sz="2400" dirty="0">
                <a:cs typeface="2  Homa" panose="00000400000000000000" pitchFamily="2" charset="-78"/>
              </a:rPr>
              <a:t> I can’t get in the house. I ………. My keys.</a:t>
            </a:r>
          </a:p>
          <a:p>
            <a:r>
              <a:rPr lang="en-US" sz="2400" dirty="0">
                <a:cs typeface="2  Homa" panose="00000400000000000000" pitchFamily="2" charset="-78"/>
              </a:rPr>
              <a:t>      1) lose                              2) have lost</a:t>
            </a:r>
          </a:p>
          <a:p>
            <a:r>
              <a:rPr lang="en-US" sz="2400" dirty="0">
                <a:cs typeface="2  Homa" panose="00000400000000000000" pitchFamily="2" charset="-78"/>
              </a:rPr>
              <a:t>      3) lost                               4) am losing</a:t>
            </a:r>
          </a:p>
          <a:p>
            <a:r>
              <a:rPr lang="en-US" sz="2400" b="1" dirty="0">
                <a:solidFill>
                  <a:srgbClr val="00B050"/>
                </a:solidFill>
                <a:cs typeface="2  Homa" panose="00000400000000000000" pitchFamily="2" charset="-78"/>
              </a:rPr>
              <a:t>69.</a:t>
            </a:r>
            <a:r>
              <a:rPr lang="en-US" sz="2400" dirty="0">
                <a:cs typeface="2  Homa" panose="00000400000000000000" pitchFamily="2" charset="-78"/>
              </a:rPr>
              <a:t> I ……….. My brother for 5 years.</a:t>
            </a:r>
            <a:r>
              <a:rPr lang="fa-IR" sz="2400" dirty="0">
                <a:solidFill>
                  <a:srgbClr val="FF0000"/>
                </a:solidFill>
                <a:cs typeface="2  Homa" panose="00000400000000000000" pitchFamily="2" charset="-78"/>
              </a:rPr>
              <a:t>(امتحان کشوری 91)</a:t>
            </a:r>
            <a:r>
              <a:rPr lang="fa-IR" sz="2400" dirty="0">
                <a:cs typeface="2  Homa" panose="00000400000000000000" pitchFamily="2" charset="-78"/>
              </a:rPr>
              <a:t>                                               </a:t>
            </a:r>
            <a:endParaRPr lang="en-US" sz="2400" dirty="0">
              <a:cs typeface="2  Homa" panose="00000400000000000000" pitchFamily="2" charset="-78"/>
            </a:endParaRPr>
          </a:p>
          <a:p>
            <a:r>
              <a:rPr lang="en-US" sz="2400" dirty="0">
                <a:cs typeface="2  Homa" panose="00000400000000000000" pitchFamily="2" charset="-78"/>
              </a:rPr>
              <a:t>      1) have see                        2) haven’t seen</a:t>
            </a:r>
          </a:p>
          <a:p>
            <a:r>
              <a:rPr lang="en-US" sz="2400" dirty="0">
                <a:cs typeface="2  Homa" panose="00000400000000000000" pitchFamily="2" charset="-78"/>
              </a:rPr>
              <a:t>      3) saw                               4) not see</a:t>
            </a:r>
          </a:p>
          <a:p>
            <a:r>
              <a:rPr lang="en-US" sz="2400" b="1" dirty="0">
                <a:solidFill>
                  <a:srgbClr val="00B050"/>
                </a:solidFill>
                <a:cs typeface="2  Homa" panose="00000400000000000000" pitchFamily="2" charset="-78"/>
              </a:rPr>
              <a:t>70.</a:t>
            </a:r>
            <a:r>
              <a:rPr lang="en-US" sz="2400" dirty="0">
                <a:cs typeface="2  Homa" panose="00000400000000000000" pitchFamily="2" charset="-78"/>
              </a:rPr>
              <a:t> My friend ……….. English since 1366.</a:t>
            </a:r>
            <a:r>
              <a:rPr lang="fa-IR" sz="2400" dirty="0">
                <a:solidFill>
                  <a:srgbClr val="FF0000"/>
                </a:solidFill>
                <a:cs typeface="2  Homa" panose="00000400000000000000" pitchFamily="2" charset="-78"/>
              </a:rPr>
              <a:t>(امتحان کشوری 85)</a:t>
            </a:r>
            <a:r>
              <a:rPr lang="fa-IR" sz="2400" dirty="0">
                <a:cs typeface="2  Homa" panose="00000400000000000000" pitchFamily="2" charset="-78"/>
              </a:rPr>
              <a:t>                                     </a:t>
            </a:r>
            <a:endParaRPr lang="en-US" sz="2400" dirty="0">
              <a:cs typeface="2  Homa" panose="00000400000000000000" pitchFamily="2" charset="-78"/>
            </a:endParaRPr>
          </a:p>
          <a:p>
            <a:r>
              <a:rPr lang="en-US" sz="2400" dirty="0">
                <a:cs typeface="2  Homa" panose="00000400000000000000" pitchFamily="2" charset="-78"/>
              </a:rPr>
              <a:t>      1) studied                          2) has studied</a:t>
            </a:r>
          </a:p>
          <a:p>
            <a:r>
              <a:rPr lang="en-US" sz="2400" dirty="0">
                <a:cs typeface="2  Homa" panose="00000400000000000000" pitchFamily="2" charset="-78"/>
              </a:rPr>
              <a:t>      3) is studying                    4) studies</a:t>
            </a:r>
          </a:p>
        </p:txBody>
      </p:sp>
      <p:sp>
        <p:nvSpPr>
          <p:cNvPr id="7" name="TextBox 6"/>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Tree>
    <p:extLst>
      <p:ext uri="{BB962C8B-B14F-4D97-AF65-F5344CB8AC3E}">
        <p14:creationId xmlns:p14="http://schemas.microsoft.com/office/powerpoint/2010/main" val="8273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5" name="TextBox 4"/>
          <p:cNvSpPr txBox="1"/>
          <p:nvPr/>
        </p:nvSpPr>
        <p:spPr>
          <a:xfrm>
            <a:off x="2495550" y="2654300"/>
            <a:ext cx="7416800" cy="1754326"/>
          </a:xfrm>
          <a:prstGeom prst="rect">
            <a:avLst/>
          </a:prstGeom>
          <a:noFill/>
        </p:spPr>
        <p:txBody>
          <a:bodyPr wrap="square" rtlCol="0">
            <a:spAutoFit/>
          </a:bodyPr>
          <a:lstStyle/>
          <a:p>
            <a:pPr algn="ctr"/>
            <a:r>
              <a:rPr lang="en-US" sz="5400" dirty="0">
                <a:cs typeface="2  Homa" panose="00000400000000000000" pitchFamily="2" charset="-78"/>
              </a:rPr>
              <a:t>Present Perfect Tense (2)</a:t>
            </a:r>
          </a:p>
          <a:p>
            <a:pPr algn="ctr"/>
            <a:r>
              <a:rPr lang="fa-IR" sz="5400" dirty="0">
                <a:cs typeface="2  Homa" panose="00000400000000000000" pitchFamily="2" charset="-78"/>
              </a:rPr>
              <a:t>زمان حال کامل (2)</a:t>
            </a:r>
            <a:endParaRPr lang="en-US" sz="5400" dirty="0">
              <a:cs typeface="2  Homa" panose="00000400000000000000" pitchFamily="2" charset="-78"/>
            </a:endParaRPr>
          </a:p>
        </p:txBody>
      </p:sp>
      <p:sp>
        <p:nvSpPr>
          <p:cNvPr id="6" name="TextBox 5"/>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9</a:t>
            </a:r>
            <a:endParaRPr lang="en-US" sz="11500" dirty="0">
              <a:cs typeface="2  Homa" panose="00000400000000000000" pitchFamily="2" charset="-78"/>
            </a:endParaRPr>
          </a:p>
        </p:txBody>
      </p:sp>
    </p:spTree>
    <p:extLst>
      <p:ext uri="{BB962C8B-B14F-4D97-AF65-F5344CB8AC3E}">
        <p14:creationId xmlns:p14="http://schemas.microsoft.com/office/powerpoint/2010/main" val="2795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403305"/>
            <a:ext cx="797023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53333" y="4653137"/>
            <a:ext cx="6552728" cy="769441"/>
          </a:xfrm>
          <a:prstGeom prst="rect">
            <a:avLst/>
          </a:prstGeom>
          <a:noFill/>
        </p:spPr>
        <p:txBody>
          <a:bodyPr wrap="square" rtlCol="1">
            <a:spAutoFit/>
          </a:bodyPr>
          <a:lstStyle/>
          <a:p>
            <a:r>
              <a:rPr lang="en-US" sz="4400" dirty="0">
                <a:solidFill>
                  <a:srgbClr val="FF0000"/>
                </a:solidFill>
              </a:rPr>
              <a:t>Ali</a:t>
            </a:r>
            <a:r>
              <a:rPr lang="en-US" sz="4400" dirty="0"/>
              <a:t> </a:t>
            </a:r>
            <a:r>
              <a:rPr lang="en-US" sz="4400" dirty="0">
                <a:solidFill>
                  <a:srgbClr val="00B050"/>
                </a:solidFill>
              </a:rPr>
              <a:t>closed</a:t>
            </a:r>
            <a:r>
              <a:rPr lang="en-US" sz="4400" dirty="0"/>
              <a:t> </a:t>
            </a:r>
            <a:r>
              <a:rPr lang="en-US" sz="4400" dirty="0">
                <a:solidFill>
                  <a:srgbClr val="3399FF"/>
                </a:solidFill>
              </a:rPr>
              <a:t>the door</a:t>
            </a:r>
            <a:endParaRPr lang="fa-IR" sz="4400" dirty="0">
              <a:solidFill>
                <a:srgbClr val="3399FF"/>
              </a:solidFill>
            </a:endParaRPr>
          </a:p>
        </p:txBody>
      </p:sp>
      <p:sp>
        <p:nvSpPr>
          <p:cNvPr id="6" name="Rounded Rectangle 5"/>
          <p:cNvSpPr/>
          <p:nvPr/>
        </p:nvSpPr>
        <p:spPr>
          <a:xfrm>
            <a:off x="2438400" y="5453980"/>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FF0000"/>
                </a:solidFill>
                <a:latin typeface="Curlz MT" pitchFamily="82" charset="0"/>
                <a:cs typeface="B Traffic" pitchFamily="2" charset="-78"/>
              </a:rPr>
              <a:t>فاعل</a:t>
            </a:r>
            <a:endParaRPr lang="en-US" sz="4400" b="1" dirty="0">
              <a:solidFill>
                <a:srgbClr val="FF0000"/>
              </a:solidFill>
              <a:latin typeface="Curlz MT" pitchFamily="82" charset="0"/>
              <a:cs typeface="B Traffic" pitchFamily="2" charset="-78"/>
            </a:endParaRPr>
          </a:p>
        </p:txBody>
      </p:sp>
      <p:sp>
        <p:nvSpPr>
          <p:cNvPr id="7" name="Rounded Rectangle 6"/>
          <p:cNvSpPr/>
          <p:nvPr/>
        </p:nvSpPr>
        <p:spPr>
          <a:xfrm>
            <a:off x="3886200" y="5444462"/>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00B050"/>
                </a:solidFill>
                <a:latin typeface="Curlz MT" pitchFamily="82" charset="0"/>
                <a:cs typeface="B Traffic" pitchFamily="2" charset="-78"/>
              </a:rPr>
              <a:t>فعل</a:t>
            </a:r>
            <a:endParaRPr lang="en-US" sz="4400" b="1" dirty="0">
              <a:solidFill>
                <a:srgbClr val="00B050"/>
              </a:solidFill>
              <a:latin typeface="Curlz MT" pitchFamily="82" charset="0"/>
              <a:cs typeface="B Traffic" pitchFamily="2" charset="-78"/>
            </a:endParaRPr>
          </a:p>
        </p:txBody>
      </p:sp>
      <p:sp>
        <p:nvSpPr>
          <p:cNvPr id="8" name="Rounded Rectangle 7"/>
          <p:cNvSpPr/>
          <p:nvPr/>
        </p:nvSpPr>
        <p:spPr>
          <a:xfrm>
            <a:off x="5324030" y="5444462"/>
            <a:ext cx="1780082"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3399FF"/>
                </a:solidFill>
                <a:latin typeface="Curlz MT" pitchFamily="82" charset="0"/>
                <a:cs typeface="B Traffic" pitchFamily="2" charset="-78"/>
              </a:rPr>
              <a:t>مفعول</a:t>
            </a:r>
            <a:endParaRPr lang="en-US" sz="4400" b="1" dirty="0">
              <a:solidFill>
                <a:srgbClr val="3399FF"/>
              </a:solidFill>
              <a:latin typeface="Curlz MT" pitchFamily="82" charset="0"/>
              <a:cs typeface="B Traffic" pitchFamily="2" charset="-78"/>
            </a:endParaRPr>
          </a:p>
        </p:txBody>
      </p:sp>
    </p:spTree>
    <p:extLst>
      <p:ext uri="{BB962C8B-B14F-4D97-AF65-F5344CB8AC3E}">
        <p14:creationId xmlns:p14="http://schemas.microsoft.com/office/powerpoint/2010/main" val="1913818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774700"/>
            <a:ext cx="11696700" cy="5262979"/>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خُب! تا اینجا یاد گرفتی حال کامل رو کجا ها استفاده کنی. اما در مورد حال کامل، دو تا نکته ی جزئی مونده که تو این بخش در مورد اونا حرف می زنیم:</a:t>
            </a:r>
          </a:p>
          <a:p>
            <a:pPr algn="just" rtl="1"/>
            <a:r>
              <a:rPr lang="fa-IR" sz="2400" b="1" dirty="0">
                <a:solidFill>
                  <a:srgbClr val="FF0000"/>
                </a:solidFill>
                <a:cs typeface="2  Zar" panose="00000400000000000000" pitchFamily="2" charset="-78"/>
              </a:rPr>
              <a:t>تفاوت </a:t>
            </a:r>
            <a:r>
              <a:rPr lang="en-US" sz="2400" b="1" dirty="0">
                <a:solidFill>
                  <a:srgbClr val="FF0000"/>
                </a:solidFill>
                <a:cs typeface="2  Zar" panose="00000400000000000000" pitchFamily="2" charset="-78"/>
              </a:rPr>
              <a:t>since</a:t>
            </a:r>
            <a:r>
              <a:rPr lang="fa-IR" sz="2400" b="1" dirty="0">
                <a:solidFill>
                  <a:srgbClr val="FF0000"/>
                </a:solidFill>
                <a:cs typeface="2  Zar" panose="00000400000000000000" pitchFamily="2" charset="-78"/>
              </a:rPr>
              <a:t> و </a:t>
            </a:r>
            <a:r>
              <a:rPr lang="en-US" sz="2400" b="1" dirty="0">
                <a:solidFill>
                  <a:srgbClr val="FF0000"/>
                </a:solidFill>
                <a:cs typeface="2  Zar" panose="00000400000000000000" pitchFamily="2" charset="-78"/>
              </a:rPr>
              <a:t>for</a:t>
            </a:r>
            <a:r>
              <a:rPr lang="fa-IR" sz="2400" b="1" dirty="0">
                <a:solidFill>
                  <a:srgbClr val="FF0000"/>
                </a:solidFill>
                <a:cs typeface="2  Zar" panose="00000400000000000000" pitchFamily="2" charset="-78"/>
              </a:rPr>
              <a:t> و </a:t>
            </a:r>
            <a:r>
              <a:rPr lang="en-US" sz="2400" b="1" dirty="0">
                <a:solidFill>
                  <a:srgbClr val="FF0000"/>
                </a:solidFill>
                <a:cs typeface="2  Zar" panose="00000400000000000000" pitchFamily="2" charset="-78"/>
              </a:rPr>
              <a:t>yet</a:t>
            </a:r>
            <a:r>
              <a:rPr lang="fa-IR" sz="2400" b="1" dirty="0">
                <a:solidFill>
                  <a:srgbClr val="FF0000"/>
                </a:solidFill>
                <a:cs typeface="2  Zar" panose="00000400000000000000" pitchFamily="2" charset="-78"/>
              </a:rPr>
              <a:t> :</a:t>
            </a:r>
          </a:p>
          <a:p>
            <a:pPr algn="just" rtl="1"/>
            <a:r>
              <a:rPr lang="fa-IR" sz="2400" dirty="0">
                <a:cs typeface="2  Zar" panose="00000400000000000000" pitchFamily="2" charset="-78"/>
              </a:rPr>
              <a:t>هر کدوم از این کلمه ها رو می تونیم همراه حال کامل استفاده کنیم. </a:t>
            </a:r>
            <a:r>
              <a:rPr lang="en-US" sz="2400" dirty="0">
                <a:cs typeface="2  Zar" panose="00000400000000000000" pitchFamily="2" charset="-78"/>
              </a:rPr>
              <a:t>since</a:t>
            </a:r>
            <a:r>
              <a:rPr lang="fa-IR" sz="2400" dirty="0">
                <a:cs typeface="2  Zar" panose="00000400000000000000" pitchFamily="2" charset="-78"/>
              </a:rPr>
              <a:t> (از زمانی که، از) نشون میده کاری که ازش صحبت می کنیم </a:t>
            </a:r>
            <a:r>
              <a:rPr lang="fa-IR" sz="2400" u="sng" dirty="0">
                <a:solidFill>
                  <a:srgbClr val="FF0000"/>
                </a:solidFill>
                <a:cs typeface="2  Zar" panose="00000400000000000000" pitchFamily="2" charset="-78"/>
              </a:rPr>
              <a:t>از کِی تا حالا ادامه داشته</a:t>
            </a:r>
            <a:r>
              <a:rPr lang="fa-IR" sz="2400" dirty="0">
                <a:cs typeface="2  Zar" panose="00000400000000000000" pitchFamily="2" charset="-78"/>
              </a:rPr>
              <a:t>، </a:t>
            </a:r>
            <a:r>
              <a:rPr lang="en-US" sz="2400" dirty="0">
                <a:cs typeface="2  Zar" panose="00000400000000000000" pitchFamily="2" charset="-78"/>
              </a:rPr>
              <a:t>for</a:t>
            </a:r>
            <a:r>
              <a:rPr lang="fa-IR" sz="2400" dirty="0">
                <a:cs typeface="2  Zar" panose="00000400000000000000" pitchFamily="2" charset="-78"/>
              </a:rPr>
              <a:t> (به مدت) نشون میده کاری که در مورد اون حرف می زنیم، </a:t>
            </a:r>
            <a:r>
              <a:rPr lang="fa-IR" sz="2400" u="sng" dirty="0">
                <a:solidFill>
                  <a:srgbClr val="FF0000"/>
                </a:solidFill>
                <a:cs typeface="2  Zar" panose="00000400000000000000" pitchFamily="2" charset="-78"/>
              </a:rPr>
              <a:t>چقدر طول کشیده </a:t>
            </a:r>
            <a:r>
              <a:rPr lang="fa-IR" sz="2400" dirty="0">
                <a:cs typeface="2  Zar" panose="00000400000000000000" pitchFamily="2" charset="-78"/>
              </a:rPr>
              <a:t>و </a:t>
            </a:r>
            <a:r>
              <a:rPr lang="en-US" sz="2400" dirty="0">
                <a:cs typeface="2  Zar" panose="00000400000000000000" pitchFamily="2" charset="-78"/>
              </a:rPr>
              <a:t>yet</a:t>
            </a:r>
            <a:r>
              <a:rPr lang="fa-IR" sz="2400" dirty="0">
                <a:cs typeface="2  Zar" panose="00000400000000000000" pitchFamily="2" charset="-78"/>
              </a:rPr>
              <a:t> هم که تو </a:t>
            </a:r>
            <a:r>
              <a:rPr lang="fa-IR" sz="2400" u="sng" dirty="0">
                <a:solidFill>
                  <a:srgbClr val="FF0000"/>
                </a:solidFill>
                <a:cs typeface="2  Zar" panose="00000400000000000000" pitchFamily="2" charset="-78"/>
              </a:rPr>
              <a:t>جمله های منفی و سوالی استفاده میشه</a:t>
            </a:r>
            <a:r>
              <a:rPr lang="fa-IR" sz="2400" dirty="0">
                <a:cs typeface="2  Zar" panose="00000400000000000000" pitchFamily="2" charset="-78"/>
              </a:rPr>
              <a:t>، معنی «هنوز» داره. مثال ها رو بخون:</a:t>
            </a:r>
          </a:p>
          <a:p>
            <a:pPr rtl="1"/>
            <a:r>
              <a:rPr lang="en-US" sz="2400" dirty="0">
                <a:cs typeface="2  Zar" panose="00000400000000000000" pitchFamily="2" charset="-78"/>
              </a:rPr>
              <a:t>I </a:t>
            </a:r>
            <a:r>
              <a:rPr lang="en-US" sz="2400" u="sng" dirty="0">
                <a:solidFill>
                  <a:srgbClr val="00B0F0"/>
                </a:solidFill>
                <a:cs typeface="2  Zar" panose="00000400000000000000" pitchFamily="2" charset="-78"/>
              </a:rPr>
              <a:t>have played </a:t>
            </a:r>
            <a:r>
              <a:rPr lang="en-US" sz="2400" dirty="0">
                <a:cs typeface="2  Zar" panose="00000400000000000000" pitchFamily="2" charset="-78"/>
              </a:rPr>
              <a:t>ping-pong </a:t>
            </a:r>
            <a:r>
              <a:rPr lang="en-US" sz="2400" u="sng" dirty="0">
                <a:solidFill>
                  <a:srgbClr val="00B0F0"/>
                </a:solidFill>
                <a:cs typeface="2  Zar" panose="00000400000000000000" pitchFamily="2" charset="-78"/>
              </a:rPr>
              <a:t>since</a:t>
            </a:r>
            <a:r>
              <a:rPr lang="en-US" sz="2400" dirty="0">
                <a:cs typeface="2  Zar" panose="00000400000000000000" pitchFamily="2" charset="-78"/>
              </a:rPr>
              <a:t> 2007 – I’m pretty good at it.</a:t>
            </a:r>
          </a:p>
          <a:p>
            <a:pPr algn="just" rtl="1"/>
            <a:r>
              <a:rPr lang="fa-IR" sz="2400" dirty="0">
                <a:cs typeface="2  Zar" panose="00000400000000000000" pitchFamily="2" charset="-78"/>
              </a:rPr>
              <a:t>از سال 2007 پینگ پنگ </a:t>
            </a:r>
            <a:r>
              <a:rPr lang="fa-IR" sz="2400" u="sng" dirty="0">
                <a:solidFill>
                  <a:srgbClr val="FF0000"/>
                </a:solidFill>
                <a:cs typeface="2  Zar" panose="00000400000000000000" pitchFamily="2" charset="-78"/>
              </a:rPr>
              <a:t>بازی کردم</a:t>
            </a:r>
            <a:r>
              <a:rPr lang="fa-IR" sz="2400" dirty="0">
                <a:cs typeface="2  Zar" panose="00000400000000000000" pitchFamily="2" charset="-78"/>
              </a:rPr>
              <a:t>. تو اون [بازی] نسبتا خوبم. (توی این جمله، با </a:t>
            </a:r>
            <a:r>
              <a:rPr lang="en-US" sz="2400" dirty="0">
                <a:cs typeface="2  Zar" panose="00000400000000000000" pitchFamily="2" charset="-78"/>
              </a:rPr>
              <a:t>since</a:t>
            </a:r>
            <a:r>
              <a:rPr lang="fa-IR" sz="2400" dirty="0">
                <a:cs typeface="2  Zar" panose="00000400000000000000" pitchFamily="2" charset="-78"/>
              </a:rPr>
              <a:t> نشون دادیم که یه نفر </a:t>
            </a:r>
            <a:r>
              <a:rPr lang="fa-IR" sz="2400" u="sng" dirty="0">
                <a:solidFill>
                  <a:srgbClr val="FF0000"/>
                </a:solidFill>
                <a:cs typeface="2  Zar" panose="00000400000000000000" pitchFamily="2" charset="-78"/>
              </a:rPr>
              <a:t>از زمان مشخصی تو گذشته،</a:t>
            </a:r>
            <a:r>
              <a:rPr lang="fa-IR" sz="2400" dirty="0">
                <a:cs typeface="2  Zar" panose="00000400000000000000" pitchFamily="2" charset="-78"/>
              </a:rPr>
              <a:t> یعنی سال 2007، تا همین الان، پینگ پنگ بازی کرده).</a:t>
            </a:r>
          </a:p>
          <a:p>
            <a:pPr rtl="1"/>
            <a:r>
              <a:rPr lang="en-US" sz="2400" dirty="0" err="1">
                <a:cs typeface="2  Zar" panose="00000400000000000000" pitchFamily="2" charset="-78"/>
              </a:rPr>
              <a:t>Javad</a:t>
            </a:r>
            <a:r>
              <a:rPr lang="en-US" sz="2400" dirty="0">
                <a:cs typeface="2  Zar" panose="00000400000000000000" pitchFamily="2" charset="-78"/>
              </a:rPr>
              <a:t> </a:t>
            </a:r>
            <a:r>
              <a:rPr lang="en-US" sz="2400" u="sng" dirty="0">
                <a:solidFill>
                  <a:srgbClr val="00B0F0"/>
                </a:solidFill>
                <a:cs typeface="2  Zar" panose="00000400000000000000" pitchFamily="2" charset="-78"/>
              </a:rPr>
              <a:t>has had</a:t>
            </a:r>
            <a:r>
              <a:rPr lang="en-US" sz="2400" dirty="0">
                <a:solidFill>
                  <a:srgbClr val="00B0F0"/>
                </a:solidFill>
                <a:cs typeface="2  Zar" panose="00000400000000000000" pitchFamily="2" charset="-78"/>
              </a:rPr>
              <a:t> </a:t>
            </a:r>
            <a:r>
              <a:rPr lang="en-US" sz="2400" dirty="0">
                <a:cs typeface="2  Zar" panose="00000400000000000000" pitchFamily="2" charset="-78"/>
              </a:rPr>
              <a:t>that car </a:t>
            </a:r>
            <a:r>
              <a:rPr lang="en-US" sz="2400" u="sng" dirty="0">
                <a:solidFill>
                  <a:srgbClr val="00B0F0"/>
                </a:solidFill>
                <a:cs typeface="2  Zar" panose="00000400000000000000" pitchFamily="2" charset="-78"/>
              </a:rPr>
              <a:t>for</a:t>
            </a:r>
            <a:r>
              <a:rPr lang="en-US" sz="2400" dirty="0">
                <a:cs typeface="2  Zar" panose="00000400000000000000" pitchFamily="2" charset="-78"/>
              </a:rPr>
              <a:t> 20 years.</a:t>
            </a:r>
          </a:p>
          <a:p>
            <a:pPr algn="just" rtl="1"/>
            <a:r>
              <a:rPr lang="fa-IR" sz="2400" dirty="0">
                <a:cs typeface="2  Zar" panose="00000400000000000000" pitchFamily="2" charset="-78"/>
              </a:rPr>
              <a:t>جواد 20 ساله که اون ماشین رو </a:t>
            </a:r>
            <a:r>
              <a:rPr lang="fa-IR" sz="2400" u="sng" dirty="0">
                <a:solidFill>
                  <a:srgbClr val="FF0000"/>
                </a:solidFill>
                <a:cs typeface="2  Zar" panose="00000400000000000000" pitchFamily="2" charset="-78"/>
              </a:rPr>
              <a:t>داره</a:t>
            </a:r>
            <a:r>
              <a:rPr lang="fa-IR" sz="2400" dirty="0">
                <a:cs typeface="2  Zar" panose="00000400000000000000" pitchFamily="2" charset="-78"/>
              </a:rPr>
              <a:t>. (اینجا، دیگه نگفتیم جواد از چه سالی یا ماهی و ... این ماشین رو داره. پس چون 20 سال، مدت زمان رو نشون میده و توی جمله با زمان شروع کاری نداریم، باید از </a:t>
            </a:r>
            <a:r>
              <a:rPr lang="en-US" sz="2400" dirty="0">
                <a:cs typeface="2  Zar" panose="00000400000000000000" pitchFamily="2" charset="-78"/>
              </a:rPr>
              <a:t>for</a:t>
            </a:r>
            <a:r>
              <a:rPr lang="fa-IR" sz="2400" dirty="0">
                <a:cs typeface="2  Zar" panose="00000400000000000000" pitchFamily="2" charset="-78"/>
              </a:rPr>
              <a:t> استفاده کنیم.)</a:t>
            </a:r>
          </a:p>
          <a:p>
            <a:pPr rtl="1"/>
            <a:r>
              <a:rPr lang="en-US" sz="2400" dirty="0">
                <a:cs typeface="2  Zar" panose="00000400000000000000" pitchFamily="2" charset="-78"/>
              </a:rPr>
              <a:t>I </a:t>
            </a:r>
            <a:r>
              <a:rPr lang="en-US" sz="2400" u="sng" dirty="0">
                <a:solidFill>
                  <a:srgbClr val="00B0F0"/>
                </a:solidFill>
                <a:cs typeface="2  Zar" panose="00000400000000000000" pitchFamily="2" charset="-78"/>
              </a:rPr>
              <a:t>haven’t read</a:t>
            </a:r>
            <a:r>
              <a:rPr lang="en-US" sz="2400" dirty="0">
                <a:cs typeface="2  Zar" panose="00000400000000000000" pitchFamily="2" charset="-78"/>
              </a:rPr>
              <a:t> the book </a:t>
            </a:r>
            <a:r>
              <a:rPr lang="en-US" sz="2400" u="sng" dirty="0">
                <a:solidFill>
                  <a:srgbClr val="00B0F0"/>
                </a:solidFill>
                <a:cs typeface="2  Zar" panose="00000400000000000000" pitchFamily="2" charset="-78"/>
              </a:rPr>
              <a:t>yet</a:t>
            </a:r>
            <a:r>
              <a:rPr lang="en-US" sz="2400" dirty="0">
                <a:cs typeface="2  Zar" panose="00000400000000000000" pitchFamily="2" charset="-78"/>
              </a:rPr>
              <a:t>.</a:t>
            </a:r>
          </a:p>
          <a:p>
            <a:pPr algn="just" rtl="1"/>
            <a:r>
              <a:rPr lang="fa-IR" sz="2400" u="sng" dirty="0">
                <a:solidFill>
                  <a:srgbClr val="FF0000"/>
                </a:solidFill>
                <a:cs typeface="2  Zar" panose="00000400000000000000" pitchFamily="2" charset="-78"/>
              </a:rPr>
              <a:t>هنوز</a:t>
            </a:r>
            <a:r>
              <a:rPr lang="fa-IR" sz="2400" dirty="0">
                <a:cs typeface="2  Zar" panose="00000400000000000000" pitchFamily="2" charset="-78"/>
              </a:rPr>
              <a:t> اون کتابو نخوندم. (فعلِ حال کامل، منفی اومده و </a:t>
            </a:r>
            <a:r>
              <a:rPr lang="en-US" sz="2400" dirty="0">
                <a:cs typeface="2  Zar" panose="00000400000000000000" pitchFamily="2" charset="-78"/>
              </a:rPr>
              <a:t>yet</a:t>
            </a:r>
            <a:r>
              <a:rPr lang="fa-IR" sz="2400" dirty="0">
                <a:cs typeface="2  Zar" panose="00000400000000000000" pitchFamily="2" charset="-78"/>
              </a:rPr>
              <a:t> هم معنی «هنوز» داره.)</a:t>
            </a:r>
            <a:endParaRPr lang="en-US" sz="2400" dirty="0">
              <a:cs typeface="2  Zar" panose="00000400000000000000" pitchFamily="2" charset="-78"/>
            </a:endParaRPr>
          </a:p>
        </p:txBody>
      </p:sp>
    </p:spTree>
    <p:extLst>
      <p:ext uri="{BB962C8B-B14F-4D97-AF65-F5344CB8AC3E}">
        <p14:creationId xmlns:p14="http://schemas.microsoft.com/office/powerpoint/2010/main" val="31411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673100"/>
            <a:ext cx="11557000" cy="1938992"/>
          </a:xfrm>
          <a:prstGeom prst="rect">
            <a:avLst/>
          </a:prstGeom>
          <a:noFill/>
          <a:ln w="19050">
            <a:solidFill>
              <a:srgbClr val="C00000"/>
            </a:solidFill>
            <a:prstDash val="dash"/>
          </a:ln>
        </p:spPr>
        <p:txBody>
          <a:bodyPr wrap="square" rtlCol="0">
            <a:spAutoFit/>
          </a:bodyPr>
          <a:lstStyle/>
          <a:p>
            <a:pPr algn="just" rtl="1"/>
            <a:r>
              <a:rPr lang="fa-IR" sz="2400" b="1" dirty="0">
                <a:solidFill>
                  <a:srgbClr val="FF0000"/>
                </a:solidFill>
                <a:cs typeface="2  Zar" panose="00000400000000000000" pitchFamily="2" charset="-78"/>
              </a:rPr>
              <a:t>تفاوت حال کامل و گذشته ی ساده :</a:t>
            </a:r>
          </a:p>
          <a:p>
            <a:pPr algn="just" rtl="1"/>
            <a:r>
              <a:rPr lang="fa-IR" sz="2400" dirty="0">
                <a:cs typeface="2  Zar" panose="00000400000000000000" pitchFamily="2" charset="-78"/>
              </a:rPr>
              <a:t>اگه یادت مونده باشه، توی درسنامه ی 3 گفتم «وقتی یه کاری توی زمان مشخصی تو گذشته انجام شده و تموم شده»، برای اون کار از گذشته ی ساده استفاده می کنیم. اما خُب همون جور که تو درس قبل هم گفتم، </a:t>
            </a:r>
            <a:r>
              <a:rPr lang="fa-IR" sz="2400" u="sng" dirty="0">
                <a:solidFill>
                  <a:srgbClr val="FF0000"/>
                </a:solidFill>
                <a:cs typeface="2  Zar" panose="00000400000000000000" pitchFamily="2" charset="-78"/>
              </a:rPr>
              <a:t>اگه زمان دقیق انجام کار توی گذشته معلوم نباشه</a:t>
            </a:r>
            <a:r>
              <a:rPr lang="fa-IR" sz="2400" dirty="0">
                <a:cs typeface="2  Zar" panose="00000400000000000000" pitchFamily="2" charset="-78"/>
              </a:rPr>
              <a:t>، یا اینکه تازگی ها یه کاری انجام شده باشد و </a:t>
            </a:r>
            <a:r>
              <a:rPr lang="fa-IR" sz="2400" u="sng" dirty="0">
                <a:solidFill>
                  <a:srgbClr val="FF0000"/>
                </a:solidFill>
                <a:cs typeface="2  Zar" panose="00000400000000000000" pitchFamily="2" charset="-78"/>
              </a:rPr>
              <a:t>آثار اون تا الان ادامه داشته باشه</a:t>
            </a:r>
            <a:r>
              <a:rPr lang="fa-IR" sz="2400" dirty="0">
                <a:cs typeface="2  Zar" panose="00000400000000000000" pitchFamily="2" charset="-78"/>
              </a:rPr>
              <a:t>، دیگه فعلِ جمله، گذشته ی ساده نمیشه و باید از حال کامل استفاده کنیم.</a:t>
            </a:r>
            <a:endParaRPr lang="en-US" sz="2400" dirty="0">
              <a:cs typeface="2  Zar" panose="00000400000000000000" pitchFamily="2" charset="-78"/>
            </a:endParaRPr>
          </a:p>
        </p:txBody>
      </p:sp>
    </p:spTree>
    <p:extLst>
      <p:ext uri="{BB962C8B-B14F-4D97-AF65-F5344CB8AC3E}">
        <p14:creationId xmlns:p14="http://schemas.microsoft.com/office/powerpoint/2010/main" val="15142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3" name="Rounded Rectangle 2"/>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4" name="Rounded Rectangle 3"/>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5" name="TextBox 4"/>
          <p:cNvSpPr txBox="1"/>
          <p:nvPr/>
        </p:nvSpPr>
        <p:spPr>
          <a:xfrm>
            <a:off x="165100" y="1602303"/>
            <a:ext cx="11645900" cy="4154984"/>
          </a:xfrm>
          <a:prstGeom prst="rect">
            <a:avLst/>
          </a:prstGeom>
          <a:noFill/>
        </p:spPr>
        <p:txBody>
          <a:bodyPr wrap="square" rtlCol="0">
            <a:spAutoFit/>
          </a:bodyPr>
          <a:lstStyle/>
          <a:p>
            <a:r>
              <a:rPr lang="en-US" sz="2400" b="1" dirty="0">
                <a:solidFill>
                  <a:srgbClr val="00B050"/>
                </a:solidFill>
                <a:cs typeface="2  Homa" panose="00000400000000000000" pitchFamily="2" charset="-78"/>
              </a:rPr>
              <a:t>71.</a:t>
            </a:r>
            <a:r>
              <a:rPr lang="en-US" sz="2400" dirty="0">
                <a:cs typeface="2  Homa" panose="00000400000000000000" pitchFamily="2" charset="-78"/>
              </a:rPr>
              <a:t> My friend has studied English ………. 1376.</a:t>
            </a:r>
            <a:r>
              <a:rPr lang="fa-IR" sz="2400" dirty="0">
                <a:solidFill>
                  <a:srgbClr val="FF0000"/>
                </a:solidFill>
                <a:cs typeface="2  Homa" panose="00000400000000000000" pitchFamily="2" charset="-78"/>
              </a:rPr>
              <a:t>(امتحان کشوری 91)</a:t>
            </a:r>
            <a:r>
              <a:rPr lang="fa-IR" sz="2400" dirty="0">
                <a:cs typeface="2  Homa" panose="00000400000000000000" pitchFamily="2" charset="-78"/>
              </a:rPr>
              <a:t>                                             </a:t>
            </a:r>
            <a:endParaRPr lang="en-US" sz="2400" dirty="0">
              <a:cs typeface="2  Homa" panose="00000400000000000000" pitchFamily="2" charset="-78"/>
            </a:endParaRPr>
          </a:p>
          <a:p>
            <a:r>
              <a:rPr lang="en-US" sz="2400" dirty="0">
                <a:cs typeface="2  Homa" panose="00000400000000000000" pitchFamily="2" charset="-78"/>
              </a:rPr>
              <a:t>      1) when         2) for            3) since         4) of</a:t>
            </a:r>
          </a:p>
          <a:p>
            <a:r>
              <a:rPr lang="en-US" sz="2400" b="1" dirty="0">
                <a:solidFill>
                  <a:srgbClr val="00B050"/>
                </a:solidFill>
                <a:cs typeface="2  Homa" panose="00000400000000000000" pitchFamily="2" charset="-78"/>
              </a:rPr>
              <a:t>72.</a:t>
            </a:r>
            <a:r>
              <a:rPr lang="en-US" sz="2400" dirty="0">
                <a:cs typeface="2  Homa" panose="00000400000000000000" pitchFamily="2" charset="-78"/>
              </a:rPr>
              <a:t> They have worked in this office ………. a long time.</a:t>
            </a:r>
          </a:p>
          <a:p>
            <a:r>
              <a:rPr lang="en-US" sz="2400" dirty="0">
                <a:cs typeface="2  Homa" panose="00000400000000000000" pitchFamily="2" charset="-78"/>
              </a:rPr>
              <a:t>      1) since          2) from         3) for             4) of</a:t>
            </a:r>
          </a:p>
          <a:p>
            <a:r>
              <a:rPr lang="en-US" sz="2400" b="1" dirty="0">
                <a:solidFill>
                  <a:srgbClr val="00B050"/>
                </a:solidFill>
                <a:cs typeface="2  Homa" panose="00000400000000000000" pitchFamily="2" charset="-78"/>
              </a:rPr>
              <a:t>73.</a:t>
            </a:r>
            <a:r>
              <a:rPr lang="en-US" sz="2400" dirty="0">
                <a:cs typeface="2  Homa" panose="00000400000000000000" pitchFamily="2" charset="-78"/>
              </a:rPr>
              <a:t> It hasn’t rained here ……… last month.</a:t>
            </a:r>
            <a:r>
              <a:rPr lang="fa-IR" sz="2400" dirty="0">
                <a:solidFill>
                  <a:srgbClr val="FF0000"/>
                </a:solidFill>
                <a:cs typeface="2  Homa" panose="00000400000000000000" pitchFamily="2" charset="-78"/>
              </a:rPr>
              <a:t>(امتحان کشوری 85)</a:t>
            </a:r>
            <a:r>
              <a:rPr lang="fa-IR" sz="2400" dirty="0">
                <a:cs typeface="2  Homa" panose="00000400000000000000" pitchFamily="2" charset="-78"/>
              </a:rPr>
              <a:t>                                                     </a:t>
            </a:r>
            <a:endParaRPr lang="en-US" sz="2400" dirty="0">
              <a:cs typeface="2  Homa" panose="00000400000000000000" pitchFamily="2" charset="-78"/>
            </a:endParaRPr>
          </a:p>
          <a:p>
            <a:r>
              <a:rPr lang="en-US" sz="2400" dirty="0">
                <a:cs typeface="2  Homa" panose="00000400000000000000" pitchFamily="2" charset="-78"/>
              </a:rPr>
              <a:t>      1) since          2) at              3) for             4) from</a:t>
            </a:r>
          </a:p>
          <a:p>
            <a:r>
              <a:rPr lang="en-US" sz="2400" b="1" dirty="0">
                <a:solidFill>
                  <a:srgbClr val="00B050"/>
                </a:solidFill>
                <a:cs typeface="2  Homa" panose="00000400000000000000" pitchFamily="2" charset="-78"/>
              </a:rPr>
              <a:t>74.</a:t>
            </a:r>
            <a:r>
              <a:rPr lang="en-US" sz="2400" dirty="0">
                <a:cs typeface="2  Homa" panose="00000400000000000000" pitchFamily="2" charset="-78"/>
              </a:rPr>
              <a:t> I ………… so many beautiful places since I ………. To Shiraz.</a:t>
            </a:r>
          </a:p>
          <a:p>
            <a:r>
              <a:rPr lang="en-US" sz="2400" dirty="0">
                <a:cs typeface="2  Homa" panose="00000400000000000000" pitchFamily="2" charset="-78"/>
              </a:rPr>
              <a:t>      1) have visited / have come               2) visited / came</a:t>
            </a:r>
          </a:p>
          <a:p>
            <a:r>
              <a:rPr lang="en-US" sz="2400" dirty="0">
                <a:cs typeface="2  Homa" panose="00000400000000000000" pitchFamily="2" charset="-78"/>
              </a:rPr>
              <a:t>      3) have visited / came                        4) visited / have come</a:t>
            </a:r>
          </a:p>
          <a:p>
            <a:r>
              <a:rPr lang="en-US" sz="2400" b="1" dirty="0">
                <a:solidFill>
                  <a:srgbClr val="00B050"/>
                </a:solidFill>
                <a:cs typeface="2  Homa" panose="00000400000000000000" pitchFamily="2" charset="-78"/>
              </a:rPr>
              <a:t>75.</a:t>
            </a:r>
            <a:r>
              <a:rPr lang="en-US" sz="2400" dirty="0">
                <a:cs typeface="2  Homa" panose="00000400000000000000" pitchFamily="2" charset="-78"/>
              </a:rPr>
              <a:t> </a:t>
            </a:r>
            <a:r>
              <a:rPr lang="en-US" sz="2400" dirty="0" err="1">
                <a:cs typeface="2  Homa" panose="00000400000000000000" pitchFamily="2" charset="-78"/>
              </a:rPr>
              <a:t>Nasim</a:t>
            </a:r>
            <a:r>
              <a:rPr lang="en-US" sz="2400" dirty="0">
                <a:cs typeface="2  Homa" panose="00000400000000000000" pitchFamily="2" charset="-78"/>
              </a:rPr>
              <a:t> isn’t at home. I think she ……….. Shopping.</a:t>
            </a:r>
          </a:p>
          <a:p>
            <a:r>
              <a:rPr lang="en-US" sz="2400" dirty="0">
                <a:cs typeface="2  Homa" panose="00000400000000000000" pitchFamily="2" charset="-78"/>
              </a:rPr>
              <a:t>      1) went            2) goes          3) has gone          4) going</a:t>
            </a:r>
          </a:p>
        </p:txBody>
      </p:sp>
    </p:spTree>
    <p:extLst>
      <p:ext uri="{BB962C8B-B14F-4D97-AF65-F5344CB8AC3E}">
        <p14:creationId xmlns:p14="http://schemas.microsoft.com/office/powerpoint/2010/main" val="25943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10</a:t>
            </a:r>
            <a:endParaRPr lang="en-US" sz="11500" dirty="0">
              <a:cs typeface="2  Homa" panose="00000400000000000000" pitchFamily="2" charset="-78"/>
            </a:endParaRPr>
          </a:p>
        </p:txBody>
      </p:sp>
      <p:sp>
        <p:nvSpPr>
          <p:cNvPr id="5" name="TextBox 4">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6" name="TextBox 5"/>
          <p:cNvSpPr txBox="1"/>
          <p:nvPr/>
        </p:nvSpPr>
        <p:spPr>
          <a:xfrm>
            <a:off x="3555999" y="2699891"/>
            <a:ext cx="5295900" cy="1754326"/>
          </a:xfrm>
          <a:prstGeom prst="rect">
            <a:avLst/>
          </a:prstGeom>
          <a:noFill/>
        </p:spPr>
        <p:txBody>
          <a:bodyPr wrap="square" rtlCol="0">
            <a:spAutoFit/>
          </a:bodyPr>
          <a:lstStyle/>
          <a:p>
            <a:pPr algn="ctr"/>
            <a:r>
              <a:rPr lang="en-US" sz="5400" dirty="0">
                <a:cs typeface="2  Homa" panose="00000400000000000000" pitchFamily="2" charset="-78"/>
              </a:rPr>
              <a:t>Past Prefect Tense</a:t>
            </a:r>
          </a:p>
          <a:p>
            <a:pPr algn="ctr"/>
            <a:r>
              <a:rPr lang="fa-IR" sz="5400" dirty="0">
                <a:cs typeface="2  Homa" panose="00000400000000000000" pitchFamily="2" charset="-78"/>
              </a:rPr>
              <a:t>زمان گذشته ی کامل</a:t>
            </a:r>
            <a:endParaRPr lang="en-US" sz="5400" dirty="0">
              <a:cs typeface="2  Homa" panose="00000400000000000000" pitchFamily="2" charset="-78"/>
            </a:endParaRPr>
          </a:p>
        </p:txBody>
      </p:sp>
    </p:spTree>
    <p:extLst>
      <p:ext uri="{BB962C8B-B14F-4D97-AF65-F5344CB8AC3E}">
        <p14:creationId xmlns:p14="http://schemas.microsoft.com/office/powerpoint/2010/main" val="41207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48600" y="215900"/>
            <a:ext cx="4178300" cy="5461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dirty="0"/>
              <a:t>p.p.</a:t>
            </a:r>
            <a:r>
              <a:rPr lang="fa-IR" sz="2000" dirty="0"/>
              <a:t> + </a:t>
            </a:r>
            <a:r>
              <a:rPr lang="en-US" sz="2000" dirty="0"/>
              <a:t>had</a:t>
            </a:r>
          </a:p>
        </p:txBody>
      </p:sp>
      <p:sp>
        <p:nvSpPr>
          <p:cNvPr id="3" name="TextBox 2"/>
          <p:cNvSpPr txBox="1"/>
          <p:nvPr/>
        </p:nvSpPr>
        <p:spPr>
          <a:xfrm>
            <a:off x="266700" y="1041400"/>
            <a:ext cx="11760200" cy="4524315"/>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فرض کن توی گذشته دو تا کار انجام شده که یکی، قبل از اون یکی بوده. (یعنی هر دو تا کار مربوط به گذشته میشن، ولی بین اون ها فاصله ی زمانی وجود داشته). توی این شرایط، برای کاری که اول انجام شده </a:t>
            </a:r>
            <a:r>
              <a:rPr lang="fa-IR" sz="2400" u="sng" dirty="0">
                <a:solidFill>
                  <a:srgbClr val="FF0000"/>
                </a:solidFill>
                <a:cs typeface="2  Zar" panose="00000400000000000000" pitchFamily="2" charset="-78"/>
              </a:rPr>
              <a:t>از گذشته ی کامل</a:t>
            </a:r>
            <a:r>
              <a:rPr lang="fa-IR" sz="2400" dirty="0">
                <a:cs typeface="2  Zar" panose="00000400000000000000" pitchFamily="2" charset="-78"/>
              </a:rPr>
              <a:t> و برای کاری که بعد از اون انجام شده، </a:t>
            </a:r>
            <a:r>
              <a:rPr lang="fa-IR" sz="2400" u="sng" dirty="0">
                <a:solidFill>
                  <a:srgbClr val="FF0000"/>
                </a:solidFill>
                <a:cs typeface="2  Zar" panose="00000400000000000000" pitchFamily="2" charset="-78"/>
              </a:rPr>
              <a:t>از گذشته ی ساده</a:t>
            </a:r>
            <a:r>
              <a:rPr lang="fa-IR" sz="2400" dirty="0">
                <a:cs typeface="2  Zar" panose="00000400000000000000" pitchFamily="2" charset="-78"/>
              </a:rPr>
              <a:t> استفاده می کنیم. دو تا مثال:</a:t>
            </a:r>
          </a:p>
          <a:p>
            <a:pPr rtl="1"/>
            <a:r>
              <a:rPr lang="en-US" sz="2400" dirty="0">
                <a:cs typeface="2  Zar" panose="00000400000000000000" pitchFamily="2" charset="-78"/>
              </a:rPr>
              <a:t>When Sarah </a:t>
            </a:r>
            <a:r>
              <a:rPr lang="en-US" sz="2400" u="sng" dirty="0">
                <a:solidFill>
                  <a:srgbClr val="00B0F0"/>
                </a:solidFill>
                <a:cs typeface="2  Zar" panose="00000400000000000000" pitchFamily="2" charset="-78"/>
              </a:rPr>
              <a:t>arrived</a:t>
            </a:r>
            <a:r>
              <a:rPr lang="en-US" sz="2400" dirty="0">
                <a:cs typeface="2  Zar" panose="00000400000000000000" pitchFamily="2" charset="-78"/>
              </a:rPr>
              <a:t> at the party Ali </a:t>
            </a:r>
            <a:r>
              <a:rPr lang="en-US" sz="2400" u="sng" dirty="0">
                <a:solidFill>
                  <a:srgbClr val="00B0F0"/>
                </a:solidFill>
                <a:cs typeface="2  Zar" panose="00000400000000000000" pitchFamily="2" charset="-78"/>
              </a:rPr>
              <a:t>had gone</a:t>
            </a:r>
            <a:r>
              <a:rPr lang="en-US" sz="2400" dirty="0">
                <a:cs typeface="2  Zar" panose="00000400000000000000" pitchFamily="2" charset="-78"/>
              </a:rPr>
              <a:t> home.</a:t>
            </a:r>
          </a:p>
          <a:p>
            <a:pPr rtl="1"/>
            <a:endParaRPr lang="en-US" sz="2400" dirty="0">
              <a:cs typeface="2  Zar" panose="00000400000000000000" pitchFamily="2" charset="-78"/>
            </a:endParaRPr>
          </a:p>
          <a:p>
            <a:pPr algn="just" rtl="1"/>
            <a:r>
              <a:rPr lang="fa-IR" sz="2400" dirty="0">
                <a:cs typeface="2  Zar" panose="00000400000000000000" pitchFamily="2" charset="-78"/>
              </a:rPr>
              <a:t>وقتی سارا به مهمونی </a:t>
            </a:r>
            <a:r>
              <a:rPr lang="fa-IR" sz="2400" u="sng" dirty="0">
                <a:solidFill>
                  <a:srgbClr val="FF0000"/>
                </a:solidFill>
                <a:cs typeface="2  Zar" panose="00000400000000000000" pitchFamily="2" charset="-78"/>
              </a:rPr>
              <a:t>رسید</a:t>
            </a:r>
            <a:r>
              <a:rPr lang="fa-IR" sz="2400" dirty="0">
                <a:cs typeface="2  Zar" panose="00000400000000000000" pitchFamily="2" charset="-78"/>
              </a:rPr>
              <a:t>، علی </a:t>
            </a:r>
            <a:r>
              <a:rPr lang="fa-IR" sz="2400" u="sng" dirty="0">
                <a:solidFill>
                  <a:srgbClr val="FF0000"/>
                </a:solidFill>
                <a:cs typeface="2  Zar" panose="00000400000000000000" pitchFamily="2" charset="-78"/>
              </a:rPr>
              <a:t>رفته بود</a:t>
            </a:r>
            <a:r>
              <a:rPr lang="fa-IR" sz="2400" dirty="0">
                <a:cs typeface="2  Zar" panose="00000400000000000000" pitchFamily="2" charset="-78"/>
              </a:rPr>
              <a:t> خونه. ( هم «اومدن سارا» و هم «رفتن علی» هر دو تا مربوط به گذشته میشن. اما چون توی گذشته، رفتن علی نیم ساعت قبل از اومدن سارا بوده، برای کاری که اول انجام شده، یعنی رفتن علی، از </a:t>
            </a:r>
            <a:r>
              <a:rPr lang="en-US" sz="2400" dirty="0">
                <a:cs typeface="2  Zar" panose="00000400000000000000" pitchFamily="2" charset="-78"/>
              </a:rPr>
              <a:t>p.p.</a:t>
            </a:r>
            <a:r>
              <a:rPr lang="fa-IR" sz="2400" dirty="0">
                <a:cs typeface="2  Zar" panose="00000400000000000000" pitchFamily="2" charset="-78"/>
              </a:rPr>
              <a:t> + </a:t>
            </a:r>
            <a:r>
              <a:rPr lang="en-US" sz="2400" dirty="0">
                <a:cs typeface="2  Zar" panose="00000400000000000000" pitchFamily="2" charset="-78"/>
              </a:rPr>
              <a:t>had</a:t>
            </a:r>
            <a:r>
              <a:rPr lang="fa-IR" sz="2400" dirty="0">
                <a:cs typeface="2  Zar" panose="00000400000000000000" pitchFamily="2" charset="-78"/>
              </a:rPr>
              <a:t> استفاده می کنیم.)</a:t>
            </a:r>
          </a:p>
          <a:p>
            <a:pPr rtl="1"/>
            <a:r>
              <a:rPr lang="en-US" sz="2400" dirty="0">
                <a:cs typeface="2  Zar" panose="00000400000000000000" pitchFamily="2" charset="-78"/>
              </a:rPr>
              <a:t>They </a:t>
            </a:r>
            <a:r>
              <a:rPr lang="en-US" sz="2400" u="sng" dirty="0">
                <a:solidFill>
                  <a:srgbClr val="00B0F0"/>
                </a:solidFill>
                <a:cs typeface="2  Zar" panose="00000400000000000000" pitchFamily="2" charset="-78"/>
              </a:rPr>
              <a:t>had done</a:t>
            </a:r>
            <a:r>
              <a:rPr lang="en-US" sz="2400" dirty="0">
                <a:cs typeface="2  Zar" panose="00000400000000000000" pitchFamily="2" charset="-78"/>
              </a:rPr>
              <a:t> their homework before they </a:t>
            </a:r>
            <a:r>
              <a:rPr lang="en-US" sz="2400" u="sng" dirty="0">
                <a:solidFill>
                  <a:srgbClr val="00B0F0"/>
                </a:solidFill>
                <a:cs typeface="2  Zar" panose="00000400000000000000" pitchFamily="2" charset="-78"/>
              </a:rPr>
              <a:t>went out</a:t>
            </a:r>
            <a:r>
              <a:rPr lang="en-US" sz="2400" dirty="0">
                <a:cs typeface="2  Zar" panose="00000400000000000000" pitchFamily="2" charset="-78"/>
              </a:rPr>
              <a:t> to play yesterday evening.</a:t>
            </a:r>
          </a:p>
          <a:p>
            <a:pPr rtl="1"/>
            <a:endParaRPr lang="en-US" sz="2400" dirty="0">
              <a:cs typeface="2  Zar" panose="00000400000000000000" pitchFamily="2" charset="-78"/>
            </a:endParaRPr>
          </a:p>
          <a:p>
            <a:pPr algn="just" rtl="1"/>
            <a:r>
              <a:rPr lang="fa-IR" sz="2400" dirty="0">
                <a:cs typeface="2  Zar" panose="00000400000000000000" pitchFamily="2" charset="-78"/>
              </a:rPr>
              <a:t>اون ها قبل از اینکه دیروز عصر برای بازی </a:t>
            </a:r>
            <a:r>
              <a:rPr lang="fa-IR" sz="2400" u="sng" dirty="0">
                <a:solidFill>
                  <a:srgbClr val="FF0000"/>
                </a:solidFill>
                <a:cs typeface="2  Zar" panose="00000400000000000000" pitchFamily="2" charset="-78"/>
              </a:rPr>
              <a:t>بیرون برن</a:t>
            </a:r>
            <a:r>
              <a:rPr lang="fa-IR" sz="2400" dirty="0">
                <a:cs typeface="2  Zar" panose="00000400000000000000" pitchFamily="2" charset="-78"/>
              </a:rPr>
              <a:t>، مشق هاشون رو </a:t>
            </a:r>
            <a:r>
              <a:rPr lang="fa-IR" sz="2400" u="sng" dirty="0">
                <a:solidFill>
                  <a:srgbClr val="FF0000"/>
                </a:solidFill>
                <a:cs typeface="2  Zar" panose="00000400000000000000" pitchFamily="2" charset="-78"/>
              </a:rPr>
              <a:t>نوشته بودن</a:t>
            </a:r>
            <a:r>
              <a:rPr lang="fa-IR" sz="2400" dirty="0">
                <a:cs typeface="2  Zar" panose="00000400000000000000" pitchFamily="2" charset="-78"/>
              </a:rPr>
              <a:t>. (چون هم «نوشتن مشق ها» و هم «بیرون رفتن برای بازی» توی گذشته بودن و نوشتن مشق ها قبل از بیرون رفتن انجام شده، برای نوشتن مشق ها، از </a:t>
            </a:r>
            <a:r>
              <a:rPr lang="en-US" sz="2400" dirty="0">
                <a:cs typeface="2  Zar" panose="00000400000000000000" pitchFamily="2" charset="-78"/>
              </a:rPr>
              <a:t>p.p.</a:t>
            </a:r>
            <a:r>
              <a:rPr lang="fa-IR" sz="2400" dirty="0">
                <a:cs typeface="2  Zar" panose="00000400000000000000" pitchFamily="2" charset="-78"/>
              </a:rPr>
              <a:t> + </a:t>
            </a:r>
            <a:r>
              <a:rPr lang="en-US" sz="2400" dirty="0">
                <a:cs typeface="2  Zar" panose="00000400000000000000" pitchFamily="2" charset="-78"/>
              </a:rPr>
              <a:t>had</a:t>
            </a:r>
            <a:r>
              <a:rPr lang="fa-IR" sz="2400" dirty="0">
                <a:cs typeface="2  Zar" panose="00000400000000000000" pitchFamily="2" charset="-78"/>
              </a:rPr>
              <a:t> استفاده کردیم.)</a:t>
            </a:r>
            <a:endParaRPr lang="en-US" sz="2400" dirty="0">
              <a:cs typeface="2  Zar" panose="00000400000000000000" pitchFamily="2" charset="-78"/>
            </a:endParaRPr>
          </a:p>
        </p:txBody>
      </p:sp>
      <p:sp>
        <p:nvSpPr>
          <p:cNvPr id="4" name="TextBox 3"/>
          <p:cNvSpPr txBox="1"/>
          <p:nvPr/>
        </p:nvSpPr>
        <p:spPr>
          <a:xfrm>
            <a:off x="1651000" y="2485370"/>
            <a:ext cx="13843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ساده</a:t>
            </a:r>
            <a:endParaRPr lang="en-US" dirty="0">
              <a:solidFill>
                <a:srgbClr val="00B0F0"/>
              </a:solidFill>
              <a:cs typeface="2  Homa" panose="00000400000000000000" pitchFamily="2" charset="-78"/>
            </a:endParaRPr>
          </a:p>
        </p:txBody>
      </p:sp>
      <p:sp>
        <p:nvSpPr>
          <p:cNvPr id="5" name="TextBox 4"/>
          <p:cNvSpPr txBox="1"/>
          <p:nvPr/>
        </p:nvSpPr>
        <p:spPr>
          <a:xfrm>
            <a:off x="4610100" y="2485370"/>
            <a:ext cx="15367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کامل</a:t>
            </a:r>
            <a:endParaRPr lang="en-US" dirty="0">
              <a:solidFill>
                <a:srgbClr val="00B0F0"/>
              </a:solidFill>
              <a:cs typeface="2  Homa" panose="00000400000000000000" pitchFamily="2" charset="-78"/>
            </a:endParaRPr>
          </a:p>
        </p:txBody>
      </p:sp>
      <p:sp>
        <p:nvSpPr>
          <p:cNvPr id="6" name="TextBox 5"/>
          <p:cNvSpPr txBox="1"/>
          <p:nvPr/>
        </p:nvSpPr>
        <p:spPr>
          <a:xfrm>
            <a:off x="5600700" y="4298672"/>
            <a:ext cx="13843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ساده</a:t>
            </a:r>
            <a:endParaRPr lang="en-US" dirty="0">
              <a:solidFill>
                <a:srgbClr val="00B0F0"/>
              </a:solidFill>
              <a:cs typeface="2  Homa" panose="00000400000000000000" pitchFamily="2" charset="-78"/>
            </a:endParaRPr>
          </a:p>
        </p:txBody>
      </p:sp>
      <p:sp>
        <p:nvSpPr>
          <p:cNvPr id="7" name="TextBox 6"/>
          <p:cNvSpPr txBox="1"/>
          <p:nvPr/>
        </p:nvSpPr>
        <p:spPr>
          <a:xfrm>
            <a:off x="806450" y="4298672"/>
            <a:ext cx="1536700" cy="369332"/>
          </a:xfrm>
          <a:prstGeom prst="rect">
            <a:avLst/>
          </a:prstGeom>
          <a:noFill/>
        </p:spPr>
        <p:txBody>
          <a:bodyPr wrap="square" rtlCol="0">
            <a:spAutoFit/>
          </a:bodyPr>
          <a:lstStyle/>
          <a:p>
            <a:pPr algn="ctr"/>
            <a:r>
              <a:rPr lang="fa-IR" dirty="0">
                <a:solidFill>
                  <a:srgbClr val="00B0F0"/>
                </a:solidFill>
                <a:cs typeface="2  Homa" panose="00000400000000000000" pitchFamily="2" charset="-78"/>
              </a:rPr>
              <a:t>گذشته ی کامل</a:t>
            </a:r>
            <a:endParaRPr lang="en-US" dirty="0">
              <a:solidFill>
                <a:srgbClr val="00B0F0"/>
              </a:solidFill>
              <a:cs typeface="2  Homa" panose="00000400000000000000" pitchFamily="2" charset="-78"/>
            </a:endParaRPr>
          </a:p>
        </p:txBody>
      </p:sp>
    </p:spTree>
    <p:extLst>
      <p:ext uri="{BB962C8B-B14F-4D97-AF65-F5344CB8AC3E}">
        <p14:creationId xmlns:p14="http://schemas.microsoft.com/office/powerpoint/2010/main" val="250027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701800"/>
            <a:ext cx="9956800" cy="3327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حتما یادت هست وقتی داشتی گذشته ی ساده رو مس خوندی، گفتم که وقتی توی گذشته یه کاری فورا بعد یه کاری دیگه انجام بشه، برای هر دو تا کار از گذشته ی ساده اتفاده می کنیم. (اگه احیانا یادت رفته هم اصلا مشکلی نداره. برگرد بخش 3 و کاربرد دوم گذشته ی ساده رو مرور کن.) الان برات سوال پیش نیومده که تفاوت گذشته ی ساده (تو معنی دو تا کار پشت سر هم تو گذشته) با گذشته ی کامل تو چی هستش؟ جواب خیلی ساده اس! اگه توی گذشته، دو تا کار فورا پشت سر هم انجام بشن، برای هر دوتاشون از گذشته ی ساده استفاده می کنیم. اما وقتی بین دو تا کار، حداقل یه کم </a:t>
            </a:r>
            <a:r>
              <a:rPr lang="fa-IR" sz="2400" u="sng" dirty="0">
                <a:solidFill>
                  <a:srgbClr val="00B0F0"/>
                </a:solidFill>
                <a:cs typeface="2  Zar" panose="00000400000000000000" pitchFamily="2" charset="-78"/>
              </a:rPr>
              <a:t>فاصله ی زمانی</a:t>
            </a:r>
            <a:r>
              <a:rPr lang="fa-IR" sz="2400" dirty="0">
                <a:cs typeface="2  Zar" panose="00000400000000000000" pitchFamily="2" charset="-78"/>
              </a:rPr>
              <a:t> داشته باشیم، باید برای کار اول از </a:t>
            </a:r>
            <a:r>
              <a:rPr lang="en-US" sz="2400" dirty="0">
                <a:cs typeface="2  Zar" panose="00000400000000000000" pitchFamily="2" charset="-78"/>
              </a:rPr>
              <a:t>p.p.</a:t>
            </a:r>
            <a:r>
              <a:rPr lang="fa-IR" sz="2400" dirty="0">
                <a:cs typeface="2  Zar" panose="00000400000000000000" pitchFamily="2" charset="-78"/>
              </a:rPr>
              <a:t> + </a:t>
            </a:r>
            <a:r>
              <a:rPr lang="en-US" sz="2400" dirty="0">
                <a:cs typeface="2  Zar" panose="00000400000000000000" pitchFamily="2" charset="-78"/>
              </a:rPr>
              <a:t>had</a:t>
            </a:r>
            <a:r>
              <a:rPr lang="fa-IR" sz="2400" dirty="0">
                <a:cs typeface="2  Zar" panose="00000400000000000000" pitchFamily="2" charset="-78"/>
              </a:rPr>
              <a:t> و برای کار دوم از همون گذشته ی ساده استفاده کنیم.</a:t>
            </a:r>
            <a:endParaRPr lang="en-US" sz="2400" dirty="0">
              <a:cs typeface="2  Zar" panose="00000400000000000000" pitchFamily="2" charset="-78"/>
            </a:endParaRPr>
          </a:p>
        </p:txBody>
      </p:sp>
      <p:sp>
        <p:nvSpPr>
          <p:cNvPr id="3" name="Rounded Rectangle 2"/>
          <p:cNvSpPr/>
          <p:nvPr/>
        </p:nvSpPr>
        <p:spPr>
          <a:xfrm>
            <a:off x="10490200" y="1701800"/>
            <a:ext cx="1549400" cy="3327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cs typeface="2  Homa" panose="00000400000000000000" pitchFamily="2" charset="-78"/>
              </a:rPr>
              <a:t>نکته:</a:t>
            </a:r>
            <a:endParaRPr lang="en-US" sz="2800" dirty="0">
              <a:cs typeface="2  Homa" panose="00000400000000000000" pitchFamily="2" charset="-78"/>
            </a:endParaRPr>
          </a:p>
        </p:txBody>
      </p:sp>
    </p:spTree>
    <p:extLst>
      <p:ext uri="{BB962C8B-B14F-4D97-AF65-F5344CB8AC3E}">
        <p14:creationId xmlns:p14="http://schemas.microsoft.com/office/powerpoint/2010/main" val="33398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9500" y="6457890"/>
            <a:ext cx="22860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3" name="Rounded Rectangle 2"/>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4" name="Rounded Rectangle 3"/>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5" name="TextBox 4"/>
          <p:cNvSpPr txBox="1"/>
          <p:nvPr/>
        </p:nvSpPr>
        <p:spPr>
          <a:xfrm>
            <a:off x="165100" y="1079500"/>
            <a:ext cx="10947400" cy="5632311"/>
          </a:xfrm>
          <a:prstGeom prst="rect">
            <a:avLst/>
          </a:prstGeom>
          <a:noFill/>
        </p:spPr>
        <p:txBody>
          <a:bodyPr wrap="square" rtlCol="0">
            <a:spAutoFit/>
          </a:bodyPr>
          <a:lstStyle/>
          <a:p>
            <a:r>
              <a:rPr lang="en-US" sz="2400" b="1" dirty="0">
                <a:solidFill>
                  <a:srgbClr val="00B050"/>
                </a:solidFill>
                <a:cs typeface="2  Zar" panose="00000400000000000000" pitchFamily="2" charset="-78"/>
              </a:rPr>
              <a:t>76.</a:t>
            </a:r>
            <a:r>
              <a:rPr lang="en-US" sz="2400" dirty="0">
                <a:cs typeface="2  Zar" panose="00000400000000000000" pitchFamily="2" charset="-78"/>
              </a:rPr>
              <a:t> I ………. a game of tennis with Mike when sue ……….. .</a:t>
            </a:r>
          </a:p>
          <a:p>
            <a:r>
              <a:rPr lang="en-US" sz="2400" dirty="0">
                <a:cs typeface="2  Zar" panose="00000400000000000000" pitchFamily="2" charset="-78"/>
              </a:rPr>
              <a:t>      1) had finished / arrived              2) finished / had arrived</a:t>
            </a:r>
          </a:p>
          <a:p>
            <a:r>
              <a:rPr lang="en-US" sz="2400" dirty="0">
                <a:cs typeface="2  Zar" panose="00000400000000000000" pitchFamily="2" charset="-78"/>
              </a:rPr>
              <a:t>      3) have finished / arrived            4) finished / has arrived</a:t>
            </a:r>
          </a:p>
          <a:p>
            <a:r>
              <a:rPr lang="en-US" sz="2400" b="1" dirty="0">
                <a:solidFill>
                  <a:srgbClr val="00B050"/>
                </a:solidFill>
                <a:cs typeface="2  Zar" panose="00000400000000000000" pitchFamily="2" charset="-78"/>
              </a:rPr>
              <a:t>77.</a:t>
            </a:r>
            <a:r>
              <a:rPr lang="en-US" sz="2400" dirty="0">
                <a:cs typeface="2  Zar" panose="00000400000000000000" pitchFamily="2" charset="-78"/>
              </a:rPr>
              <a:t> The man sitting next to me on the plane was </a:t>
            </a:r>
            <a:r>
              <a:rPr lang="en-US" sz="2400" dirty="0" err="1">
                <a:cs typeface="2  Zar" panose="00000400000000000000" pitchFamily="2" charset="-78"/>
              </a:rPr>
              <a:t>ner-vous</a:t>
            </a:r>
            <a:r>
              <a:rPr lang="en-US" sz="2400" dirty="0">
                <a:cs typeface="2  Zar" panose="00000400000000000000" pitchFamily="2" charset="-78"/>
              </a:rPr>
              <a:t> because he ……… before.</a:t>
            </a:r>
          </a:p>
          <a:p>
            <a:r>
              <a:rPr lang="en-US" sz="2400" dirty="0">
                <a:cs typeface="2  Zar" panose="00000400000000000000" pitchFamily="2" charset="-78"/>
              </a:rPr>
              <a:t>      1) hasn’t flown                            2) didn’t fly</a:t>
            </a:r>
          </a:p>
          <a:p>
            <a:r>
              <a:rPr lang="en-US" sz="2400" dirty="0">
                <a:cs typeface="2  Zar" panose="00000400000000000000" pitchFamily="2" charset="-78"/>
              </a:rPr>
              <a:t>      3) hadn’t flown                           4) wasn’t flying</a:t>
            </a:r>
          </a:p>
          <a:p>
            <a:r>
              <a:rPr lang="en-US" sz="2400" b="1" dirty="0">
                <a:solidFill>
                  <a:srgbClr val="00B050"/>
                </a:solidFill>
                <a:cs typeface="2  Zar" panose="00000400000000000000" pitchFamily="2" charset="-78"/>
              </a:rPr>
              <a:t>78.</a:t>
            </a:r>
            <a:r>
              <a:rPr lang="en-US" sz="2400" dirty="0">
                <a:cs typeface="2  Zar" panose="00000400000000000000" pitchFamily="2" charset="-78"/>
              </a:rPr>
              <a:t> They ………… out after lunch and they’ve just come back.</a:t>
            </a:r>
          </a:p>
          <a:p>
            <a:r>
              <a:rPr lang="en-US" sz="2400" dirty="0">
                <a:cs typeface="2  Zar" panose="00000400000000000000" pitchFamily="2" charset="-78"/>
              </a:rPr>
              <a:t>      1) went                                         2) have gone</a:t>
            </a:r>
          </a:p>
          <a:p>
            <a:r>
              <a:rPr lang="en-US" sz="2400" dirty="0">
                <a:cs typeface="2  Zar" panose="00000400000000000000" pitchFamily="2" charset="-78"/>
              </a:rPr>
              <a:t>      3) are gone                                   4) had gone</a:t>
            </a:r>
          </a:p>
          <a:p>
            <a:r>
              <a:rPr lang="en-US" sz="2400" b="1" dirty="0">
                <a:solidFill>
                  <a:srgbClr val="00B050"/>
                </a:solidFill>
                <a:cs typeface="2  Zar" panose="00000400000000000000" pitchFamily="2" charset="-78"/>
              </a:rPr>
              <a:t>79.</a:t>
            </a:r>
            <a:r>
              <a:rPr lang="en-US" sz="2400" dirty="0">
                <a:cs typeface="2  Zar" panose="00000400000000000000" pitchFamily="2" charset="-78"/>
              </a:rPr>
              <a:t> We ………. Late for the flight because we ………. Our passports.</a:t>
            </a:r>
          </a:p>
          <a:p>
            <a:r>
              <a:rPr lang="en-US" sz="2400" dirty="0">
                <a:cs typeface="2  Zar" panose="00000400000000000000" pitchFamily="2" charset="-78"/>
              </a:rPr>
              <a:t>      1) were / had forgotten                 2) were / forgot</a:t>
            </a:r>
          </a:p>
          <a:p>
            <a:r>
              <a:rPr lang="en-US" sz="2400" dirty="0">
                <a:cs typeface="2  Zar" panose="00000400000000000000" pitchFamily="2" charset="-78"/>
              </a:rPr>
              <a:t>      3) had been / had forgotten          4) had been / forgot</a:t>
            </a:r>
          </a:p>
          <a:p>
            <a:r>
              <a:rPr lang="en-US" sz="2400" b="1" dirty="0">
                <a:solidFill>
                  <a:srgbClr val="00B050"/>
                </a:solidFill>
                <a:cs typeface="2  Zar" panose="00000400000000000000" pitchFamily="2" charset="-78"/>
              </a:rPr>
              <a:t>80.</a:t>
            </a:r>
            <a:r>
              <a:rPr lang="en-US" sz="2400" dirty="0">
                <a:cs typeface="2  Zar" panose="00000400000000000000" pitchFamily="2" charset="-78"/>
              </a:rPr>
              <a:t> First, Robert ……….. His teeth, then he ……… to bed.</a:t>
            </a:r>
          </a:p>
          <a:p>
            <a:r>
              <a:rPr lang="en-US" sz="2400" dirty="0">
                <a:cs typeface="2  Zar" panose="00000400000000000000" pitchFamily="2" charset="-78"/>
              </a:rPr>
              <a:t>      1) had brushed / went                   2) had brushed / had gone</a:t>
            </a:r>
          </a:p>
          <a:p>
            <a:r>
              <a:rPr lang="en-US" sz="2400" dirty="0">
                <a:cs typeface="2  Zar" panose="00000400000000000000" pitchFamily="2" charset="-78"/>
              </a:rPr>
              <a:t>      3) brushed / had gone                   4) brushed / went</a:t>
            </a:r>
          </a:p>
        </p:txBody>
      </p:sp>
    </p:spTree>
    <p:extLst>
      <p:ext uri="{BB962C8B-B14F-4D97-AF65-F5344CB8AC3E}">
        <p14:creationId xmlns:p14="http://schemas.microsoft.com/office/powerpoint/2010/main" val="22694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11</a:t>
            </a:r>
            <a:endParaRPr lang="en-US" sz="11500" dirty="0">
              <a:cs typeface="2  Homa" panose="00000400000000000000" pitchFamily="2" charset="-78"/>
            </a:endParaRPr>
          </a:p>
        </p:txBody>
      </p:sp>
      <p:sp>
        <p:nvSpPr>
          <p:cNvPr id="5" name="TextBox 4"/>
          <p:cNvSpPr txBox="1"/>
          <p:nvPr/>
        </p:nvSpPr>
        <p:spPr>
          <a:xfrm>
            <a:off x="3968748" y="2699891"/>
            <a:ext cx="4470401" cy="1754326"/>
          </a:xfrm>
          <a:prstGeom prst="rect">
            <a:avLst/>
          </a:prstGeom>
          <a:noFill/>
        </p:spPr>
        <p:txBody>
          <a:bodyPr wrap="square" rtlCol="0">
            <a:spAutoFit/>
          </a:bodyPr>
          <a:lstStyle/>
          <a:p>
            <a:pPr algn="ctr"/>
            <a:r>
              <a:rPr lang="en-US" sz="5400" dirty="0">
                <a:cs typeface="2  Homa" panose="00000400000000000000" pitchFamily="2" charset="-78"/>
              </a:rPr>
              <a:t>Noun Clauses</a:t>
            </a:r>
          </a:p>
          <a:p>
            <a:pPr algn="ctr"/>
            <a:r>
              <a:rPr lang="fa-IR" sz="5400" dirty="0">
                <a:cs typeface="2  Homa" panose="00000400000000000000" pitchFamily="2" charset="-78"/>
              </a:rPr>
              <a:t>عبارت های اسمی</a:t>
            </a:r>
            <a:endParaRPr lang="en-US" sz="5400" dirty="0">
              <a:cs typeface="2  Homa" panose="00000400000000000000" pitchFamily="2" charset="-78"/>
            </a:endParaRPr>
          </a:p>
        </p:txBody>
      </p:sp>
      <p:sp>
        <p:nvSpPr>
          <p:cNvPr id="6" name="TextBox 5">
            <a:hlinkClick r:id="rId2"/>
          </p:cNvPr>
          <p:cNvSpPr txBox="1"/>
          <p:nvPr/>
        </p:nvSpPr>
        <p:spPr>
          <a:xfrm>
            <a:off x="4813300" y="6457890"/>
            <a:ext cx="2781300" cy="400110"/>
          </a:xfrm>
          <a:prstGeom prst="rect">
            <a:avLst/>
          </a:prstGeom>
          <a:noFill/>
        </p:spPr>
        <p:txBody>
          <a:bodyPr wrap="square" rtlCol="0">
            <a:spAutoFit/>
          </a:bodyPr>
          <a:lstStyle/>
          <a:p>
            <a:pPr algn="ctr"/>
            <a:r>
              <a:rPr lang="en-US" sz="2000" dirty="0">
                <a:solidFill>
                  <a:srgbClr val="F2F2F2"/>
                </a:solidFill>
                <a:latin typeface="Zekton Free" panose="02000506020000020004" pitchFamily="2" charset="0"/>
              </a:rPr>
              <a:t>Ahmad Kazemi</a:t>
            </a:r>
          </a:p>
        </p:txBody>
      </p:sp>
    </p:spTree>
    <p:extLst>
      <p:ext uri="{BB962C8B-B14F-4D97-AF65-F5344CB8AC3E}">
        <p14:creationId xmlns:p14="http://schemas.microsoft.com/office/powerpoint/2010/main" val="12225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444500"/>
            <a:ext cx="11772900" cy="6001643"/>
          </a:xfrm>
          <a:prstGeom prst="rect">
            <a:avLst/>
          </a:prstGeom>
          <a:noFill/>
          <a:ln w="19050">
            <a:solidFill>
              <a:srgbClr val="C00000"/>
            </a:solidFill>
            <a:prstDash val="dash"/>
          </a:ln>
        </p:spPr>
        <p:txBody>
          <a:bodyPr wrap="square" rtlCol="0">
            <a:spAutoFit/>
          </a:bodyPr>
          <a:lstStyle/>
          <a:p>
            <a:pPr algn="just" rtl="1"/>
            <a:r>
              <a:rPr lang="fa-IR" sz="2400" dirty="0">
                <a:cs typeface="2  Zar" panose="00000400000000000000" pitchFamily="2" charset="-78"/>
              </a:rPr>
              <a:t>این چهار تا جمله رو بخون :</a:t>
            </a:r>
          </a:p>
          <a:p>
            <a:pPr rtl="1"/>
            <a:r>
              <a:rPr lang="en-US" sz="2400" dirty="0">
                <a:cs typeface="2  Zar" panose="00000400000000000000" pitchFamily="2" charset="-78"/>
              </a:rPr>
              <a:t>What </a:t>
            </a:r>
            <a:r>
              <a:rPr lang="en-US" sz="2400" u="sng" dirty="0">
                <a:solidFill>
                  <a:srgbClr val="00B0F0"/>
                </a:solidFill>
                <a:cs typeface="2  Zar" panose="00000400000000000000" pitchFamily="2" charset="-78"/>
              </a:rPr>
              <a:t>did</a:t>
            </a:r>
            <a:r>
              <a:rPr lang="en-US" sz="2400" dirty="0">
                <a:cs typeface="2  Zar" panose="00000400000000000000" pitchFamily="2" charset="-78"/>
              </a:rPr>
              <a:t> she say?</a:t>
            </a:r>
            <a:endParaRPr lang="fa-IR" sz="2400" dirty="0">
              <a:cs typeface="2  Zar" panose="00000400000000000000" pitchFamily="2" charset="-78"/>
            </a:endParaRPr>
          </a:p>
          <a:p>
            <a:pPr algn="ctr" rtl="1"/>
            <a:r>
              <a:rPr lang="fa-IR" sz="2400" dirty="0">
                <a:cs typeface="2  Zar" panose="00000400000000000000" pitchFamily="2" charset="-78"/>
              </a:rPr>
              <a:t>اون چی گفت؟</a:t>
            </a:r>
          </a:p>
          <a:p>
            <a:pPr rtl="1"/>
            <a:r>
              <a:rPr lang="en-US" sz="2400" dirty="0">
                <a:cs typeface="2  Zar" panose="00000400000000000000" pitchFamily="2" charset="-78"/>
              </a:rPr>
              <a:t>Where </a:t>
            </a:r>
            <a:r>
              <a:rPr lang="en-US" sz="2400" u="sng" dirty="0">
                <a:solidFill>
                  <a:srgbClr val="00B0F0"/>
                </a:solidFill>
                <a:cs typeface="2  Zar" panose="00000400000000000000" pitchFamily="2" charset="-78"/>
              </a:rPr>
              <a:t>do</a:t>
            </a:r>
            <a:r>
              <a:rPr lang="en-US" sz="2400" dirty="0">
                <a:cs typeface="2  Zar" panose="00000400000000000000" pitchFamily="2" charset="-78"/>
              </a:rPr>
              <a:t> they live?</a:t>
            </a:r>
            <a:endParaRPr lang="fa-IR" sz="2400" dirty="0">
              <a:cs typeface="2  Zar" panose="00000400000000000000" pitchFamily="2" charset="-78"/>
            </a:endParaRPr>
          </a:p>
          <a:p>
            <a:pPr algn="ctr" rtl="1"/>
            <a:r>
              <a:rPr lang="fa-IR" sz="2400" dirty="0">
                <a:cs typeface="2  Zar" panose="00000400000000000000" pitchFamily="2" charset="-78"/>
              </a:rPr>
              <a:t>اونا کجا زندگی می کنن؟</a:t>
            </a:r>
          </a:p>
          <a:p>
            <a:pPr rtl="1"/>
            <a:r>
              <a:rPr lang="en-US" sz="2400" dirty="0">
                <a:cs typeface="2  Zar" panose="00000400000000000000" pitchFamily="2" charset="-78"/>
              </a:rPr>
              <a:t>When </a:t>
            </a:r>
            <a:r>
              <a:rPr lang="en-US" sz="2400" u="sng" dirty="0">
                <a:solidFill>
                  <a:srgbClr val="00B0F0"/>
                </a:solidFill>
                <a:cs typeface="2  Zar" panose="00000400000000000000" pitchFamily="2" charset="-78"/>
              </a:rPr>
              <a:t>will</a:t>
            </a:r>
            <a:r>
              <a:rPr lang="en-US" sz="2400" dirty="0">
                <a:cs typeface="2  Zar" panose="00000400000000000000" pitchFamily="2" charset="-78"/>
              </a:rPr>
              <a:t> he arrive?</a:t>
            </a:r>
            <a:endParaRPr lang="fa-IR" sz="2400" dirty="0">
              <a:cs typeface="2  Zar" panose="00000400000000000000" pitchFamily="2" charset="-78"/>
            </a:endParaRPr>
          </a:p>
          <a:p>
            <a:pPr algn="ctr" rtl="1"/>
            <a:r>
              <a:rPr lang="fa-IR" sz="2400" dirty="0">
                <a:cs typeface="2  Zar" panose="00000400000000000000" pitchFamily="2" charset="-78"/>
              </a:rPr>
              <a:t>اون کِی می رسه؟</a:t>
            </a:r>
          </a:p>
          <a:p>
            <a:pPr rtl="1"/>
            <a:r>
              <a:rPr lang="en-US" sz="2400" dirty="0">
                <a:cs typeface="2  Zar" panose="00000400000000000000" pitchFamily="2" charset="-78"/>
              </a:rPr>
              <a:t>Who </a:t>
            </a:r>
            <a:r>
              <a:rPr lang="en-US" sz="2400" u="sng" dirty="0">
                <a:solidFill>
                  <a:srgbClr val="00B0F0"/>
                </a:solidFill>
                <a:cs typeface="2  Zar" panose="00000400000000000000" pitchFamily="2" charset="-78"/>
              </a:rPr>
              <a:t>is</a:t>
            </a:r>
            <a:r>
              <a:rPr lang="en-US" sz="2400" dirty="0">
                <a:cs typeface="2  Zar" panose="00000400000000000000" pitchFamily="2" charset="-78"/>
              </a:rPr>
              <a:t> that young man?</a:t>
            </a:r>
            <a:endParaRPr lang="fa-IR" sz="2400" dirty="0">
              <a:cs typeface="2  Zar" panose="00000400000000000000" pitchFamily="2" charset="-78"/>
            </a:endParaRPr>
          </a:p>
          <a:p>
            <a:pPr algn="ctr" rtl="1"/>
            <a:r>
              <a:rPr lang="fa-IR" sz="2400" dirty="0">
                <a:cs typeface="2  Zar" panose="00000400000000000000" pitchFamily="2" charset="-78"/>
              </a:rPr>
              <a:t>اون مردِ جوان کیه؟</a:t>
            </a:r>
          </a:p>
          <a:p>
            <a:pPr algn="just" rtl="1"/>
            <a:r>
              <a:rPr lang="fa-IR" sz="2400" dirty="0">
                <a:cs typeface="2  Zar" panose="00000400000000000000" pitchFamily="2" charset="-78"/>
              </a:rPr>
              <a:t>اگه خوب دقت کنی، توی هر چهار تا جمله، بعد کلمه ی پرسشی (یعنی </a:t>
            </a:r>
            <a:r>
              <a:rPr lang="en-US" sz="2400" dirty="0">
                <a:cs typeface="2  Zar" panose="00000400000000000000" pitchFamily="2" charset="-78"/>
              </a:rPr>
              <a:t>what</a:t>
            </a:r>
            <a:r>
              <a:rPr lang="fa-IR" sz="2400" dirty="0">
                <a:cs typeface="2  Zar" panose="00000400000000000000" pitchFamily="2" charset="-78"/>
              </a:rPr>
              <a:t>، </a:t>
            </a:r>
            <a:r>
              <a:rPr lang="en-US" sz="2400" dirty="0">
                <a:cs typeface="2  Zar" panose="00000400000000000000" pitchFamily="2" charset="-78"/>
              </a:rPr>
              <a:t>where</a:t>
            </a:r>
            <a:r>
              <a:rPr lang="fa-IR" sz="2400" dirty="0">
                <a:cs typeface="2  Zar" panose="00000400000000000000" pitchFamily="2" charset="-78"/>
              </a:rPr>
              <a:t>، </a:t>
            </a:r>
            <a:r>
              <a:rPr lang="en-US" sz="2400" dirty="0">
                <a:cs typeface="2  Zar" panose="00000400000000000000" pitchFamily="2" charset="-78"/>
              </a:rPr>
              <a:t>when</a:t>
            </a:r>
            <a:r>
              <a:rPr lang="fa-IR" sz="2400" dirty="0">
                <a:cs typeface="2  Zar" panose="00000400000000000000" pitchFamily="2" charset="-78"/>
              </a:rPr>
              <a:t>   و </a:t>
            </a:r>
            <a:r>
              <a:rPr lang="en-US" sz="2400" dirty="0">
                <a:cs typeface="2  Zar" panose="00000400000000000000" pitchFamily="2" charset="-78"/>
              </a:rPr>
              <a:t>who</a:t>
            </a:r>
            <a:r>
              <a:rPr lang="fa-IR" sz="2400" dirty="0">
                <a:cs typeface="2  Zar" panose="00000400000000000000" pitchFamily="2" charset="-78"/>
              </a:rPr>
              <a:t>)، اول یه فعل (کلمه هایی که زیرشون خط کشیدم) رو داریم و بعدش تازه فاعل جمله (</a:t>
            </a:r>
            <a:r>
              <a:rPr lang="en-US" sz="2400" dirty="0">
                <a:cs typeface="2  Zar" panose="00000400000000000000" pitchFamily="2" charset="-78"/>
              </a:rPr>
              <a:t>she</a:t>
            </a:r>
            <a:r>
              <a:rPr lang="fa-IR" sz="2400" dirty="0">
                <a:cs typeface="2  Zar" panose="00000400000000000000" pitchFamily="2" charset="-78"/>
              </a:rPr>
              <a:t>، </a:t>
            </a:r>
            <a:r>
              <a:rPr lang="en-US" sz="2400" dirty="0">
                <a:cs typeface="2  Zar" panose="00000400000000000000" pitchFamily="2" charset="-78"/>
              </a:rPr>
              <a:t>they</a:t>
            </a:r>
            <a:r>
              <a:rPr lang="fa-IR" sz="2400" dirty="0">
                <a:cs typeface="2  Zar" panose="00000400000000000000" pitchFamily="2" charset="-78"/>
              </a:rPr>
              <a:t>، </a:t>
            </a:r>
            <a:r>
              <a:rPr lang="en-US" sz="2400" dirty="0">
                <a:cs typeface="2  Zar" panose="00000400000000000000" pitchFamily="2" charset="-78"/>
              </a:rPr>
              <a:t>he</a:t>
            </a:r>
            <a:r>
              <a:rPr lang="fa-IR" sz="2400" dirty="0">
                <a:cs typeface="2  Zar" panose="00000400000000000000" pitchFamily="2" charset="-78"/>
              </a:rPr>
              <a:t>  و </a:t>
            </a:r>
            <a:r>
              <a:rPr lang="en-US" sz="2400" dirty="0">
                <a:cs typeface="2  Zar" panose="00000400000000000000" pitchFamily="2" charset="-78"/>
              </a:rPr>
              <a:t>that young man</a:t>
            </a:r>
            <a:r>
              <a:rPr lang="fa-IR" sz="2400" dirty="0">
                <a:cs typeface="2  Zar" panose="00000400000000000000" pitchFamily="2" charset="-78"/>
              </a:rPr>
              <a:t>) اومده. میدونی چرا جمله مون این شکلیه؟</a:t>
            </a:r>
          </a:p>
          <a:p>
            <a:pPr algn="just" rtl="1"/>
            <a:r>
              <a:rPr lang="fa-IR" sz="2400" dirty="0">
                <a:cs typeface="2  Zar" panose="00000400000000000000" pitchFamily="2" charset="-78"/>
              </a:rPr>
              <a:t>جواب این سوالم خیلی راحته. وقتی با یکی از کلمه های پرسشی، یه جمله ی سوالی دُرُس می کنیم، حتما باید بین کلمه ی پرسشی و فاعل، از یه فعل استفاده کنیم. اگه تا اینجای توضیحاتم رو متوجه شدی، بگو خُب!</a:t>
            </a:r>
          </a:p>
          <a:p>
            <a:pPr algn="just" rtl="1"/>
            <a:r>
              <a:rPr lang="fa-IR" sz="2400" dirty="0">
                <a:cs typeface="2  Zar" panose="00000400000000000000" pitchFamily="2" charset="-78"/>
              </a:rPr>
              <a:t>حالا می خوام این جمله ها رو یه کوچولو دَست کاری کنم و کامه های پرسشی رو ببرم وسط جمله :</a:t>
            </a:r>
          </a:p>
          <a:p>
            <a:pPr rtl="1"/>
            <a:r>
              <a:rPr lang="fa-IR" sz="2400" dirty="0">
                <a:cs typeface="2  Zar" panose="00000400000000000000" pitchFamily="2" charset="-78"/>
              </a:rPr>
              <a:t>می دونی اون چی گفت؟                       </a:t>
            </a:r>
            <a:r>
              <a:rPr lang="en-US" sz="2400" dirty="0">
                <a:cs typeface="2  Zar" panose="00000400000000000000" pitchFamily="2" charset="-78"/>
              </a:rPr>
              <a:t>Do you know </a:t>
            </a:r>
            <a:r>
              <a:rPr lang="en-US" sz="2400" u="sng" dirty="0">
                <a:solidFill>
                  <a:srgbClr val="00B0F0"/>
                </a:solidFill>
                <a:cs typeface="2  Zar" panose="00000400000000000000" pitchFamily="2" charset="-78"/>
              </a:rPr>
              <a:t>what</a:t>
            </a:r>
            <a:r>
              <a:rPr lang="en-US" sz="2400" dirty="0">
                <a:cs typeface="2  Zar" panose="00000400000000000000" pitchFamily="2" charset="-78"/>
              </a:rPr>
              <a:t> she said?</a:t>
            </a:r>
          </a:p>
        </p:txBody>
      </p:sp>
    </p:spTree>
    <p:extLst>
      <p:ext uri="{BB962C8B-B14F-4D97-AF65-F5344CB8AC3E}">
        <p14:creationId xmlns:p14="http://schemas.microsoft.com/office/powerpoint/2010/main" val="2872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00" y="1346200"/>
            <a:ext cx="11582400" cy="4154984"/>
          </a:xfrm>
          <a:prstGeom prst="rect">
            <a:avLst/>
          </a:prstGeom>
          <a:noFill/>
          <a:ln w="19050">
            <a:solidFill>
              <a:srgbClr val="C00000"/>
            </a:solidFill>
            <a:prstDash val="dash"/>
          </a:ln>
        </p:spPr>
        <p:txBody>
          <a:bodyPr wrap="square" rtlCol="0">
            <a:spAutoFit/>
          </a:bodyPr>
          <a:lstStyle/>
          <a:p>
            <a:pPr rtl="1"/>
            <a:r>
              <a:rPr lang="fa-IR" sz="2400" dirty="0">
                <a:cs typeface="2  Zar" panose="00000400000000000000" pitchFamily="2" charset="-78"/>
              </a:rPr>
              <a:t>یادم نمیاد اونا کجا زندگی می کنن.                                           </a:t>
            </a:r>
            <a:r>
              <a:rPr lang="en-US" sz="2400" dirty="0">
                <a:cs typeface="2  Zar" panose="00000400000000000000" pitchFamily="2" charset="-78"/>
              </a:rPr>
              <a:t>I don’t remember </a:t>
            </a:r>
            <a:r>
              <a:rPr lang="en-US" sz="2400" u="sng" dirty="0">
                <a:solidFill>
                  <a:srgbClr val="00B0F0"/>
                </a:solidFill>
                <a:cs typeface="2  Zar" panose="00000400000000000000" pitchFamily="2" charset="-78"/>
              </a:rPr>
              <a:t>where</a:t>
            </a:r>
            <a:r>
              <a:rPr lang="en-US" sz="2400" dirty="0">
                <a:cs typeface="2  Zar" panose="00000400000000000000" pitchFamily="2" charset="-78"/>
              </a:rPr>
              <a:t> they live.</a:t>
            </a:r>
            <a:endParaRPr lang="fa-IR" sz="2400" dirty="0">
              <a:cs typeface="2  Zar" panose="00000400000000000000" pitchFamily="2" charset="-78"/>
            </a:endParaRPr>
          </a:p>
          <a:p>
            <a:pPr rtl="1"/>
            <a:r>
              <a:rPr lang="fa-IR" sz="2400" dirty="0">
                <a:cs typeface="2  Zar" panose="00000400000000000000" pitchFamily="2" charset="-78"/>
              </a:rPr>
              <a:t>نظری داری که اون کِی میرسه؟                             </a:t>
            </a:r>
            <a:r>
              <a:rPr lang="en-US" sz="2400" dirty="0">
                <a:cs typeface="2  Zar" panose="00000400000000000000" pitchFamily="2" charset="-78"/>
              </a:rPr>
              <a:t>Do you have any idea </a:t>
            </a:r>
            <a:r>
              <a:rPr lang="en-US" sz="2400" u="sng" dirty="0">
                <a:solidFill>
                  <a:srgbClr val="00B0F0"/>
                </a:solidFill>
                <a:cs typeface="2  Zar" panose="00000400000000000000" pitchFamily="2" charset="-78"/>
              </a:rPr>
              <a:t>when</a:t>
            </a:r>
            <a:r>
              <a:rPr lang="en-US" sz="2400" dirty="0">
                <a:cs typeface="2  Zar" panose="00000400000000000000" pitchFamily="2" charset="-78"/>
              </a:rPr>
              <a:t> he will arrive?</a:t>
            </a:r>
            <a:endParaRPr lang="fa-IR" sz="2400" dirty="0">
              <a:cs typeface="2  Zar" panose="00000400000000000000" pitchFamily="2" charset="-78"/>
            </a:endParaRPr>
          </a:p>
          <a:p>
            <a:pPr rtl="1"/>
            <a:r>
              <a:rPr lang="fa-IR" sz="2400" dirty="0">
                <a:cs typeface="2  Zar" panose="00000400000000000000" pitchFamily="2" charset="-78"/>
              </a:rPr>
              <a:t>نمی دونم اون مردِ جوان کیه؟                                          </a:t>
            </a:r>
            <a:r>
              <a:rPr lang="en-US" sz="2400" dirty="0">
                <a:cs typeface="2  Zar" panose="00000400000000000000" pitchFamily="2" charset="-78"/>
              </a:rPr>
              <a:t>I don’t know </a:t>
            </a:r>
            <a:r>
              <a:rPr lang="en-US" sz="2400" u="sng" dirty="0">
                <a:solidFill>
                  <a:srgbClr val="00B0F0"/>
                </a:solidFill>
                <a:cs typeface="2  Zar" panose="00000400000000000000" pitchFamily="2" charset="-78"/>
              </a:rPr>
              <a:t>who</a:t>
            </a:r>
            <a:r>
              <a:rPr lang="en-US" sz="2400" dirty="0">
                <a:cs typeface="2  Zar" panose="00000400000000000000" pitchFamily="2" charset="-78"/>
              </a:rPr>
              <a:t> that young man is.</a:t>
            </a:r>
            <a:endParaRPr lang="fa-IR" sz="2400" dirty="0">
              <a:cs typeface="2  Zar" panose="00000400000000000000" pitchFamily="2" charset="-78"/>
            </a:endParaRPr>
          </a:p>
          <a:p>
            <a:pPr algn="just" rtl="1"/>
            <a:endParaRPr lang="fa-IR" sz="2400" dirty="0">
              <a:cs typeface="2  Zar" panose="00000400000000000000" pitchFamily="2" charset="-78"/>
            </a:endParaRPr>
          </a:p>
          <a:p>
            <a:pPr algn="just" rtl="1"/>
            <a:r>
              <a:rPr lang="fa-IR" sz="2400" dirty="0">
                <a:cs typeface="2  Zar" panose="00000400000000000000" pitchFamily="2" charset="-78"/>
              </a:rPr>
              <a:t>حالا بگو ببینم! اگه گفتی چرا کلمه های پرسشی رفتن وسط جمله؟</a:t>
            </a:r>
          </a:p>
          <a:p>
            <a:pPr algn="just" rtl="1"/>
            <a:r>
              <a:rPr lang="fa-IR" sz="2400" u="sng" dirty="0">
                <a:solidFill>
                  <a:srgbClr val="00B050"/>
                </a:solidFill>
                <a:cs typeface="2  Zar" panose="00000400000000000000" pitchFamily="2" charset="-78"/>
              </a:rPr>
              <a:t>جواب:</a:t>
            </a:r>
            <a:r>
              <a:rPr lang="fa-IR" sz="2400" dirty="0">
                <a:cs typeface="2  Zar" panose="00000400000000000000" pitchFamily="2" charset="-78"/>
              </a:rPr>
              <a:t> وقتی کلمه های پرسشی میرن وسط جمله، دلیلش اینه که جمله دو تا بخش داره و کلمه ی پرسشی، این دو تا بخش رو به هم وصل می کنه. حالا که به این سوالم جواب دادی (یا شایدم فقط از روی جواب خوندی!)، یه سوال خیلی مهم تر می پرسم: </a:t>
            </a:r>
            <a:r>
              <a:rPr lang="fa-IR" sz="2400" u="sng" dirty="0">
                <a:solidFill>
                  <a:srgbClr val="FF0000"/>
                </a:solidFill>
                <a:cs typeface="2  Zar" panose="00000400000000000000" pitchFamily="2" charset="-78"/>
              </a:rPr>
              <a:t>وقتی کلمه ی پرسشی رو می بریم وسط جمله، بازم بعد اون، اول فعل میاد، بعد فاعل؟ نه! نه! نه!</a:t>
            </a:r>
            <a:r>
              <a:rPr lang="fa-IR" sz="2400" dirty="0">
                <a:cs typeface="2  Zar" panose="00000400000000000000" pitchFamily="2" charset="-78"/>
              </a:rPr>
              <a:t> هر وقت خواستی کلمه ی پرسشی رو وسط جمله استفاده کنی، بعد کلمه ی پرسشی، ساختار جمله به حالت عادی بر می گرده. یعنی چی؟ یعنی اینکه </a:t>
            </a:r>
            <a:r>
              <a:rPr lang="fa-IR" sz="2400" u="sng" dirty="0">
                <a:solidFill>
                  <a:srgbClr val="FF0000"/>
                </a:solidFill>
                <a:cs typeface="2  Zar" panose="00000400000000000000" pitchFamily="2" charset="-78"/>
              </a:rPr>
              <a:t>بعد از کلمه ی پرسشی تو وسط جمله، اول فاعل میاد و بعد اون فعل اصلی</a:t>
            </a:r>
            <a:r>
              <a:rPr lang="fa-IR" sz="2400" dirty="0">
                <a:cs typeface="2  Zar" panose="00000400000000000000" pitchFamily="2" charset="-78"/>
              </a:rPr>
              <a:t>. (برای اینکه منظورم رو خوب متوجه شی، دوباره یه نیگا به مثال های بال بنداز.)</a:t>
            </a:r>
            <a:endParaRPr lang="en-US" sz="2400" dirty="0">
              <a:cs typeface="2  Zar" panose="00000400000000000000" pitchFamily="2" charset="-78"/>
            </a:endParaRPr>
          </a:p>
        </p:txBody>
      </p:sp>
    </p:spTree>
    <p:extLst>
      <p:ext uri="{BB962C8B-B14F-4D97-AF65-F5344CB8AC3E}">
        <p14:creationId xmlns:p14="http://schemas.microsoft.com/office/powerpoint/2010/main" val="9454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3333" y="764705"/>
            <a:ext cx="6552728" cy="769441"/>
          </a:xfrm>
          <a:prstGeom prst="rect">
            <a:avLst/>
          </a:prstGeom>
          <a:noFill/>
        </p:spPr>
        <p:txBody>
          <a:bodyPr wrap="square" rtlCol="1">
            <a:spAutoFit/>
          </a:bodyPr>
          <a:lstStyle/>
          <a:p>
            <a:r>
              <a:rPr lang="en-US" sz="4400" dirty="0">
                <a:solidFill>
                  <a:srgbClr val="FF0000"/>
                </a:solidFill>
              </a:rPr>
              <a:t>Ali</a:t>
            </a:r>
            <a:r>
              <a:rPr lang="en-US" sz="4400" dirty="0"/>
              <a:t> </a:t>
            </a:r>
            <a:r>
              <a:rPr lang="en-US" sz="4400" dirty="0">
                <a:solidFill>
                  <a:srgbClr val="00B050"/>
                </a:solidFill>
              </a:rPr>
              <a:t>closed</a:t>
            </a:r>
            <a:r>
              <a:rPr lang="en-US" sz="4400" dirty="0"/>
              <a:t> </a:t>
            </a:r>
            <a:r>
              <a:rPr lang="en-US" sz="4400" dirty="0">
                <a:solidFill>
                  <a:srgbClr val="3399FF"/>
                </a:solidFill>
              </a:rPr>
              <a:t>the door</a:t>
            </a:r>
            <a:endParaRPr lang="fa-IR" sz="4400" dirty="0">
              <a:solidFill>
                <a:srgbClr val="3399FF"/>
              </a:solidFill>
            </a:endParaRPr>
          </a:p>
        </p:txBody>
      </p:sp>
      <p:sp>
        <p:nvSpPr>
          <p:cNvPr id="6" name="Rounded Rectangle 5"/>
          <p:cNvSpPr/>
          <p:nvPr/>
        </p:nvSpPr>
        <p:spPr>
          <a:xfrm>
            <a:off x="2438400" y="1565548"/>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FF0000"/>
                </a:solidFill>
                <a:latin typeface="Curlz MT" pitchFamily="82" charset="0"/>
                <a:cs typeface="B Traffic" pitchFamily="2" charset="-78"/>
              </a:rPr>
              <a:t>فاعل</a:t>
            </a:r>
            <a:endParaRPr lang="en-US" sz="4400" b="1" dirty="0">
              <a:solidFill>
                <a:srgbClr val="FF0000"/>
              </a:solidFill>
              <a:latin typeface="Curlz MT" pitchFamily="82" charset="0"/>
              <a:cs typeface="B Traffic" pitchFamily="2" charset="-78"/>
            </a:endParaRPr>
          </a:p>
        </p:txBody>
      </p:sp>
      <p:sp>
        <p:nvSpPr>
          <p:cNvPr id="7" name="Rounded Rectangle 6"/>
          <p:cNvSpPr/>
          <p:nvPr/>
        </p:nvSpPr>
        <p:spPr>
          <a:xfrm>
            <a:off x="3886200" y="1556030"/>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00B050"/>
                </a:solidFill>
                <a:latin typeface="Curlz MT" pitchFamily="82" charset="0"/>
                <a:cs typeface="B Traffic" pitchFamily="2" charset="-78"/>
              </a:rPr>
              <a:t>فعل</a:t>
            </a:r>
            <a:endParaRPr lang="en-US" sz="4400" b="1" dirty="0">
              <a:solidFill>
                <a:srgbClr val="00B050"/>
              </a:solidFill>
              <a:latin typeface="Curlz MT" pitchFamily="82" charset="0"/>
              <a:cs typeface="B Traffic" pitchFamily="2" charset="-78"/>
            </a:endParaRPr>
          </a:p>
        </p:txBody>
      </p:sp>
      <p:sp>
        <p:nvSpPr>
          <p:cNvPr id="8" name="Rounded Rectangle 7"/>
          <p:cNvSpPr/>
          <p:nvPr/>
        </p:nvSpPr>
        <p:spPr>
          <a:xfrm>
            <a:off x="5324030" y="1556030"/>
            <a:ext cx="1780082"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3399FF"/>
                </a:solidFill>
                <a:latin typeface="Curlz MT" pitchFamily="82" charset="0"/>
                <a:cs typeface="B Traffic" pitchFamily="2" charset="-78"/>
              </a:rPr>
              <a:t>مفعول</a:t>
            </a:r>
            <a:endParaRPr lang="en-US" sz="4400" b="1" dirty="0">
              <a:solidFill>
                <a:srgbClr val="3399FF"/>
              </a:solidFill>
              <a:latin typeface="Curlz MT" pitchFamily="82" charset="0"/>
              <a:cs typeface="B Traffic" pitchFamily="2" charset="-78"/>
            </a:endParaRPr>
          </a:p>
        </p:txBody>
      </p:sp>
      <p:sp>
        <p:nvSpPr>
          <p:cNvPr id="9" name="TextBox 8"/>
          <p:cNvSpPr txBox="1"/>
          <p:nvPr/>
        </p:nvSpPr>
        <p:spPr>
          <a:xfrm>
            <a:off x="2567608" y="3077717"/>
            <a:ext cx="6552728" cy="769441"/>
          </a:xfrm>
          <a:prstGeom prst="rect">
            <a:avLst/>
          </a:prstGeom>
          <a:noFill/>
        </p:spPr>
        <p:txBody>
          <a:bodyPr wrap="square" rtlCol="1">
            <a:spAutoFit/>
          </a:bodyPr>
          <a:lstStyle/>
          <a:p>
            <a:r>
              <a:rPr lang="en-US" sz="4400" dirty="0">
                <a:solidFill>
                  <a:srgbClr val="FF0000"/>
                </a:solidFill>
              </a:rPr>
              <a:t>Sara </a:t>
            </a:r>
            <a:r>
              <a:rPr lang="en-US" sz="4400" dirty="0">
                <a:solidFill>
                  <a:srgbClr val="00B050"/>
                </a:solidFill>
              </a:rPr>
              <a:t>plays </a:t>
            </a:r>
            <a:r>
              <a:rPr lang="en-US" sz="4400" dirty="0">
                <a:solidFill>
                  <a:srgbClr val="3399FF"/>
                </a:solidFill>
              </a:rPr>
              <a:t>football</a:t>
            </a:r>
            <a:endParaRPr lang="fa-IR" sz="4400" dirty="0">
              <a:solidFill>
                <a:srgbClr val="3399FF"/>
              </a:solidFill>
            </a:endParaRPr>
          </a:p>
        </p:txBody>
      </p:sp>
      <p:sp>
        <p:nvSpPr>
          <p:cNvPr id="10" name="Rounded Rectangle 9"/>
          <p:cNvSpPr/>
          <p:nvPr/>
        </p:nvSpPr>
        <p:spPr>
          <a:xfrm>
            <a:off x="2452675" y="3878560"/>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FF0000"/>
                </a:solidFill>
                <a:latin typeface="Curlz MT" pitchFamily="82" charset="0"/>
                <a:cs typeface="B Traffic" pitchFamily="2" charset="-78"/>
              </a:rPr>
              <a:t>فاعل</a:t>
            </a:r>
            <a:endParaRPr lang="en-US" sz="4400" b="1" dirty="0">
              <a:solidFill>
                <a:srgbClr val="FF0000"/>
              </a:solidFill>
              <a:latin typeface="Curlz MT" pitchFamily="82" charset="0"/>
              <a:cs typeface="B Traffic" pitchFamily="2" charset="-78"/>
            </a:endParaRPr>
          </a:p>
        </p:txBody>
      </p:sp>
      <p:sp>
        <p:nvSpPr>
          <p:cNvPr id="11" name="Rounded Rectangle 10"/>
          <p:cNvSpPr/>
          <p:nvPr/>
        </p:nvSpPr>
        <p:spPr>
          <a:xfrm>
            <a:off x="3900475" y="3869042"/>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00B050"/>
                </a:solidFill>
                <a:latin typeface="Curlz MT" pitchFamily="82" charset="0"/>
                <a:cs typeface="B Traffic" pitchFamily="2" charset="-78"/>
              </a:rPr>
              <a:t>فعل</a:t>
            </a:r>
            <a:endParaRPr lang="en-US" sz="4400" b="1" dirty="0">
              <a:solidFill>
                <a:srgbClr val="00B050"/>
              </a:solidFill>
              <a:latin typeface="Curlz MT" pitchFamily="82" charset="0"/>
              <a:cs typeface="B Traffic" pitchFamily="2" charset="-78"/>
            </a:endParaRPr>
          </a:p>
        </p:txBody>
      </p:sp>
      <p:sp>
        <p:nvSpPr>
          <p:cNvPr id="12" name="Rounded Rectangle 11"/>
          <p:cNvSpPr/>
          <p:nvPr/>
        </p:nvSpPr>
        <p:spPr>
          <a:xfrm>
            <a:off x="5338305" y="3869042"/>
            <a:ext cx="1780082"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3399FF"/>
                </a:solidFill>
                <a:latin typeface="Curlz MT" pitchFamily="82" charset="0"/>
                <a:cs typeface="B Traffic" pitchFamily="2" charset="-78"/>
              </a:rPr>
              <a:t>مفعول</a:t>
            </a:r>
            <a:endParaRPr lang="en-US" sz="4400" b="1" dirty="0">
              <a:solidFill>
                <a:srgbClr val="3399FF"/>
              </a:solidFill>
              <a:latin typeface="Curlz MT" pitchFamily="82" charset="0"/>
              <a:cs typeface="B Traffic" pitchFamily="2" charset="-78"/>
            </a:endParaRPr>
          </a:p>
        </p:txBody>
      </p:sp>
    </p:spTree>
    <p:extLst>
      <p:ext uri="{BB962C8B-B14F-4D97-AF65-F5344CB8AC3E}">
        <p14:creationId xmlns:p14="http://schemas.microsoft.com/office/powerpoint/2010/main" val="1128985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2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par>
                          <p:cTn id="24" fill="hold">
                            <p:stCondLst>
                              <p:cond delay="500"/>
                            </p:stCondLst>
                            <p:childTnLst>
                              <p:par>
                                <p:cTn id="25" presetID="2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500"/>
                                        <p:tgtEl>
                                          <p:spTgt spid="11"/>
                                        </p:tgtEl>
                                      </p:cBhvr>
                                    </p:animEffect>
                                  </p:childTnLst>
                                </p:cTn>
                              </p:par>
                            </p:childTnLst>
                          </p:cTn>
                        </p:par>
                        <p:par>
                          <p:cTn id="28" fill="hold">
                            <p:stCondLst>
                              <p:cond delay="1000"/>
                            </p:stCondLst>
                            <p:childTnLst>
                              <p:par>
                                <p:cTn id="29" presetID="2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337800" y="165100"/>
            <a:ext cx="1549400" cy="33274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cs typeface="2  Homa" panose="00000400000000000000" pitchFamily="2" charset="-78"/>
              </a:rPr>
              <a:t>نکته:</a:t>
            </a:r>
            <a:endParaRPr lang="en-US" sz="2800" dirty="0">
              <a:cs typeface="2  Homa" panose="00000400000000000000" pitchFamily="2" charset="-78"/>
            </a:endParaRPr>
          </a:p>
        </p:txBody>
      </p:sp>
      <p:sp>
        <p:nvSpPr>
          <p:cNvPr id="3" name="Rounded Rectangle 2"/>
          <p:cNvSpPr/>
          <p:nvPr/>
        </p:nvSpPr>
        <p:spPr>
          <a:xfrm>
            <a:off x="330200" y="165100"/>
            <a:ext cx="10007600" cy="33274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می دونم که خودت، همه ی کلمه های پرسشی رو بلدی و می دونی چه جوری استفاده شون کنی. اما برای مرور هم که شده، لیست کلمه های پرسشی مهم رو برات میارم.</a:t>
            </a:r>
          </a:p>
          <a:p>
            <a:pPr algn="just" rtl="1"/>
            <a:r>
              <a:rPr lang="fa-IR" sz="2400" dirty="0">
                <a:solidFill>
                  <a:srgbClr val="FFFF00"/>
                </a:solidFill>
                <a:cs typeface="2  Zar" panose="00000400000000000000" pitchFamily="2" charset="-78"/>
              </a:rPr>
              <a:t>کی، چه کسی (فاعلی / مفعولی) </a:t>
            </a:r>
            <a:r>
              <a:rPr lang="en-US" sz="2400" dirty="0">
                <a:solidFill>
                  <a:srgbClr val="FFFF00"/>
                </a:solidFill>
                <a:cs typeface="2  Zar" panose="00000400000000000000" pitchFamily="2" charset="-78"/>
              </a:rPr>
              <a:t>who </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کِی، چه زمانی  </a:t>
            </a:r>
            <a:r>
              <a:rPr lang="en-US" sz="2400" dirty="0">
                <a:solidFill>
                  <a:srgbClr val="FFFF00"/>
                </a:solidFill>
                <a:cs typeface="2  Zar" panose="00000400000000000000" pitchFamily="2" charset="-78"/>
              </a:rPr>
              <a:t>when</a:t>
            </a:r>
          </a:p>
          <a:p>
            <a:pPr algn="just" rtl="1"/>
            <a:r>
              <a:rPr lang="fa-IR" sz="2400" dirty="0">
                <a:solidFill>
                  <a:srgbClr val="FFFF00"/>
                </a:solidFill>
                <a:cs typeface="2  Zar" panose="00000400000000000000" pitchFamily="2" charset="-78"/>
              </a:rPr>
              <a:t>چه کسی (مفعولی) </a:t>
            </a:r>
            <a:r>
              <a:rPr lang="en-US" sz="2400" dirty="0">
                <a:solidFill>
                  <a:srgbClr val="FFFF00"/>
                </a:solidFill>
                <a:cs typeface="2  Zar" panose="00000400000000000000" pitchFamily="2" charset="-78"/>
              </a:rPr>
              <a:t> whom</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چطور، چگونه  </a:t>
            </a:r>
            <a:r>
              <a:rPr lang="en-US" sz="2400" dirty="0">
                <a:solidFill>
                  <a:srgbClr val="FFFF00"/>
                </a:solidFill>
                <a:cs typeface="2  Zar" panose="00000400000000000000" pitchFamily="2" charset="-78"/>
              </a:rPr>
              <a:t>how</a:t>
            </a:r>
          </a:p>
          <a:p>
            <a:pPr algn="just" rtl="1"/>
            <a:r>
              <a:rPr lang="fa-IR" sz="2400" dirty="0">
                <a:solidFill>
                  <a:srgbClr val="FFFF00"/>
                </a:solidFill>
                <a:cs typeface="2  Zar" panose="00000400000000000000" pitchFamily="2" charset="-78"/>
              </a:rPr>
              <a:t>چرا       </a:t>
            </a:r>
            <a:r>
              <a:rPr lang="en-US" sz="2400" dirty="0">
                <a:solidFill>
                  <a:srgbClr val="FFFF00"/>
                </a:solidFill>
                <a:cs typeface="2  Zar" panose="00000400000000000000" pitchFamily="2" charset="-78"/>
              </a:rPr>
              <a:t>why</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کدام، کدوم </a:t>
            </a:r>
            <a:r>
              <a:rPr lang="en-US" sz="2400" dirty="0">
                <a:solidFill>
                  <a:srgbClr val="FFFF00"/>
                </a:solidFill>
                <a:cs typeface="2  Zar" panose="00000400000000000000" pitchFamily="2" charset="-78"/>
              </a:rPr>
              <a:t> which</a:t>
            </a:r>
          </a:p>
          <a:p>
            <a:pPr algn="just" rtl="1"/>
            <a:r>
              <a:rPr lang="fa-IR" sz="2400" dirty="0">
                <a:solidFill>
                  <a:srgbClr val="FFFF00"/>
                </a:solidFill>
                <a:cs typeface="2  Zar" panose="00000400000000000000" pitchFamily="2" charset="-78"/>
              </a:rPr>
              <a:t>چی       </a:t>
            </a:r>
            <a:r>
              <a:rPr lang="en-US" sz="2400" dirty="0">
                <a:solidFill>
                  <a:srgbClr val="FFFF00"/>
                </a:solidFill>
                <a:cs typeface="2  Zar" panose="00000400000000000000" pitchFamily="2" charset="-78"/>
              </a:rPr>
              <a:t>what</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چقدر (غیر قابل شمارش)  </a:t>
            </a:r>
            <a:r>
              <a:rPr lang="en-US" sz="2400" dirty="0">
                <a:solidFill>
                  <a:srgbClr val="FFFF00"/>
                </a:solidFill>
                <a:cs typeface="2  Zar" panose="00000400000000000000" pitchFamily="2" charset="-78"/>
              </a:rPr>
              <a:t>how much</a:t>
            </a:r>
          </a:p>
          <a:p>
            <a:pPr algn="just" rtl="1"/>
            <a:r>
              <a:rPr lang="fa-IR" sz="2400" dirty="0">
                <a:solidFill>
                  <a:srgbClr val="FFFF00"/>
                </a:solidFill>
                <a:cs typeface="2  Zar" panose="00000400000000000000" pitchFamily="2" charset="-78"/>
              </a:rPr>
              <a:t>کجا      </a:t>
            </a:r>
            <a:r>
              <a:rPr lang="en-US" sz="2400" dirty="0">
                <a:solidFill>
                  <a:srgbClr val="FFFF00"/>
                </a:solidFill>
                <a:cs typeface="2  Zar" panose="00000400000000000000" pitchFamily="2" charset="-78"/>
              </a:rPr>
              <a:t>where</a:t>
            </a:r>
            <a:r>
              <a:rPr lang="fa-IR" sz="2400" dirty="0">
                <a:solidFill>
                  <a:srgbClr val="FFFF00"/>
                </a:solidFill>
                <a:cs typeface="2  Zar" panose="00000400000000000000" pitchFamily="2" charset="-78"/>
              </a:rPr>
              <a:t>                          </a:t>
            </a:r>
            <a:r>
              <a:rPr lang="en-US" sz="2400" dirty="0">
                <a:solidFill>
                  <a:srgbClr val="FFFF00"/>
                </a:solidFill>
                <a:cs typeface="2  Zar" panose="00000400000000000000" pitchFamily="2" charset="-78"/>
              </a:rPr>
              <a:t>                    </a:t>
            </a:r>
            <a:r>
              <a:rPr lang="fa-IR" sz="2400" dirty="0">
                <a:solidFill>
                  <a:srgbClr val="FFFF00"/>
                </a:solidFill>
                <a:cs typeface="2  Zar" panose="00000400000000000000" pitchFamily="2" charset="-78"/>
              </a:rPr>
              <a:t>      چقدر، چند تا (قابل شمارش)  </a:t>
            </a:r>
            <a:r>
              <a:rPr lang="en-US" sz="2400" dirty="0">
                <a:solidFill>
                  <a:srgbClr val="FFFF00"/>
                </a:solidFill>
                <a:cs typeface="2  Zar" panose="00000400000000000000" pitchFamily="2" charset="-78"/>
              </a:rPr>
              <a:t>how many </a:t>
            </a:r>
          </a:p>
        </p:txBody>
      </p:sp>
      <p:sp>
        <p:nvSpPr>
          <p:cNvPr id="4" name="Rounded Rectangle 3"/>
          <p:cNvSpPr/>
          <p:nvPr/>
        </p:nvSpPr>
        <p:spPr>
          <a:xfrm>
            <a:off x="330200" y="4406900"/>
            <a:ext cx="10007600" cy="152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خوب دقت کن! اصلا مهم نیست آخر جمله مون علامت «سوال» داریم یا «نقطه». اگه وسط جمله از کلمه ی پرسشی استفاده کردیم، دیگه بعد کلمه ی پرسشی، بقیه ی جمله شکل سوالی خودش رو از دست میده. یعنی اول فاعل میاد، بعدش فعل.</a:t>
            </a:r>
          </a:p>
        </p:txBody>
      </p:sp>
      <p:sp>
        <p:nvSpPr>
          <p:cNvPr id="5" name="Rounded Rectangle 4"/>
          <p:cNvSpPr/>
          <p:nvPr/>
        </p:nvSpPr>
        <p:spPr>
          <a:xfrm>
            <a:off x="10337800" y="4406900"/>
            <a:ext cx="1549400" cy="1524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cs typeface="2  Homa" panose="00000400000000000000" pitchFamily="2" charset="-78"/>
              </a:rPr>
              <a:t>نکته:</a:t>
            </a:r>
            <a:endParaRPr lang="en-US" sz="2800" dirty="0">
              <a:cs typeface="2  Homa" panose="00000400000000000000" pitchFamily="2" charset="-78"/>
            </a:endParaRPr>
          </a:p>
        </p:txBody>
      </p:sp>
    </p:spTree>
    <p:extLst>
      <p:ext uri="{BB962C8B-B14F-4D97-AF65-F5344CB8AC3E}">
        <p14:creationId xmlns:p14="http://schemas.microsoft.com/office/powerpoint/2010/main" val="174070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000" y="127000"/>
            <a:ext cx="11976100" cy="6604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dirty="0">
                <a:cs typeface="2  Zar" panose="00000400000000000000" pitchFamily="2" charset="-78"/>
              </a:rPr>
              <a:t>حالا که </a:t>
            </a:r>
            <a:r>
              <a:rPr lang="fa-IR" sz="2400" u="sng" dirty="0">
                <a:solidFill>
                  <a:srgbClr val="FF0000"/>
                </a:solidFill>
                <a:cs typeface="2  Zar" panose="00000400000000000000" pitchFamily="2" charset="-78"/>
              </a:rPr>
              <a:t>عبارت های اسمی</a:t>
            </a:r>
            <a:r>
              <a:rPr lang="fa-IR" sz="2400" dirty="0">
                <a:cs typeface="2  Zar" panose="00000400000000000000" pitchFamily="2" charset="-78"/>
              </a:rPr>
              <a:t> رو خوب یاد گرفتی، کافیه چند مرحله ی ساده رو رعایت کنی تا راحت بتونی به تستای این مبحث جواب بدی:</a:t>
            </a:r>
          </a:p>
          <a:p>
            <a:pPr algn="just" rtl="1"/>
            <a:r>
              <a:rPr lang="fa-IR" sz="2800" b="1" dirty="0">
                <a:solidFill>
                  <a:srgbClr val="FF0000"/>
                </a:solidFill>
                <a:cs typeface="2  Zar" panose="00000400000000000000" pitchFamily="2" charset="-78"/>
              </a:rPr>
              <a:t>1.</a:t>
            </a:r>
            <a:r>
              <a:rPr lang="fa-IR" sz="2400" dirty="0">
                <a:cs typeface="2  Zar" panose="00000400000000000000" pitchFamily="2" charset="-78"/>
              </a:rPr>
              <a:t>باید با قیافه ی تستای این مبحث آشنا شی تا بتونی سرِ جلسه ی کنکور متوجه شی تست مالِ همین مبحثه. نگران نباش! وقتی تستای این درسنامه رو بخونی، خودت با تیپ تستای این مبحث آشنا می شی.</a:t>
            </a:r>
          </a:p>
          <a:p>
            <a:pPr algn="just" rtl="1"/>
            <a:r>
              <a:rPr lang="fa-IR" sz="2800" b="1" dirty="0">
                <a:solidFill>
                  <a:srgbClr val="FF0000"/>
                </a:solidFill>
                <a:cs typeface="2  Zar" panose="00000400000000000000" pitchFamily="2" charset="-78"/>
              </a:rPr>
              <a:t>2.</a:t>
            </a:r>
            <a:r>
              <a:rPr lang="fa-IR" sz="2400" dirty="0">
                <a:cs typeface="2  Zar" panose="00000400000000000000" pitchFamily="2" charset="-78"/>
              </a:rPr>
              <a:t>اگه طراح سوال، کلمه ی پرسشی رو آورده بود توی گزینه ها، گزینه ی درست حتما با کلمه ی پرسشی شروع میشه.</a:t>
            </a:r>
          </a:p>
          <a:p>
            <a:pPr algn="just" rtl="1"/>
            <a:r>
              <a:rPr lang="fa-IR" sz="2800" b="1" dirty="0">
                <a:solidFill>
                  <a:srgbClr val="FF0000"/>
                </a:solidFill>
                <a:cs typeface="2  Zar" panose="00000400000000000000" pitchFamily="2" charset="-78"/>
              </a:rPr>
              <a:t>3.</a:t>
            </a:r>
            <a:r>
              <a:rPr lang="fa-IR" sz="2400" dirty="0">
                <a:cs typeface="2  Zar" panose="00000400000000000000" pitchFamily="2" charset="-78"/>
              </a:rPr>
              <a:t>بعد از کلمه ی پرسشی، </a:t>
            </a:r>
            <a:r>
              <a:rPr lang="fa-IR" sz="2400" u="sng" dirty="0">
                <a:solidFill>
                  <a:srgbClr val="FF0000"/>
                </a:solidFill>
                <a:cs typeface="2  Zar" panose="00000400000000000000" pitchFamily="2" charset="-78"/>
              </a:rPr>
              <a:t>اول فاعل میاد</a:t>
            </a:r>
            <a:r>
              <a:rPr lang="fa-IR" sz="2400" dirty="0">
                <a:cs typeface="2  Zar" panose="00000400000000000000" pitchFamily="2" charset="-78"/>
              </a:rPr>
              <a:t> و </a:t>
            </a:r>
            <a:r>
              <a:rPr lang="fa-IR" sz="2400" u="sng" dirty="0">
                <a:solidFill>
                  <a:srgbClr val="FF0000"/>
                </a:solidFill>
                <a:cs typeface="2  Zar" panose="00000400000000000000" pitchFamily="2" charset="-78"/>
              </a:rPr>
              <a:t>بعد از اون فعل</a:t>
            </a:r>
            <a:r>
              <a:rPr lang="fa-IR" sz="2400" dirty="0">
                <a:cs typeface="2  Zar" panose="00000400000000000000" pitchFamily="2" charset="-78"/>
              </a:rPr>
              <a:t>، پس اگه توی گزینه ای، فعل قبل فاعل اومده بود، اون گزینه غلطه.</a:t>
            </a:r>
          </a:p>
          <a:p>
            <a:pPr algn="just" rtl="1"/>
            <a:r>
              <a:rPr lang="fa-IR" sz="2800" b="1" dirty="0">
                <a:solidFill>
                  <a:srgbClr val="FF0000"/>
                </a:solidFill>
                <a:cs typeface="2  Zar" panose="00000400000000000000" pitchFamily="2" charset="-78"/>
              </a:rPr>
              <a:t>4.</a:t>
            </a:r>
            <a:r>
              <a:rPr lang="fa-IR" sz="2400" dirty="0">
                <a:cs typeface="2  Zar" panose="00000400000000000000" pitchFamily="2" charset="-78"/>
              </a:rPr>
              <a:t>اگه دیدی توی تست، بیشتر از یه گزینه ترتیب درست (1) کلمه ی پرسشی، (2) فاعل و (3) فعل رو رعایت کرده، گزینه ای جواب درسته که </a:t>
            </a:r>
            <a:r>
              <a:rPr lang="fa-IR" sz="2400" u="sng" dirty="0">
                <a:solidFill>
                  <a:srgbClr val="FF0000"/>
                </a:solidFill>
                <a:cs typeface="2  Zar" panose="00000400000000000000" pitchFamily="2" charset="-78"/>
              </a:rPr>
              <a:t>زمانش</a:t>
            </a:r>
            <a:r>
              <a:rPr lang="fa-IR" sz="2400" dirty="0">
                <a:cs typeface="2  Zar" panose="00000400000000000000" pitchFamily="2" charset="-78"/>
              </a:rPr>
              <a:t> هم به جمله بخوره.</a:t>
            </a:r>
          </a:p>
          <a:p>
            <a:pPr rtl="1"/>
            <a:r>
              <a:rPr lang="en-US" sz="2400" dirty="0">
                <a:cs typeface="2  Zar" panose="00000400000000000000" pitchFamily="2" charset="-78"/>
              </a:rPr>
              <a:t>Do you know ………. ?</a:t>
            </a:r>
          </a:p>
          <a:p>
            <a:pPr rtl="1"/>
            <a:r>
              <a:rPr lang="en-US" sz="2400" dirty="0">
                <a:cs typeface="2  Zar" panose="00000400000000000000" pitchFamily="2" charset="-78"/>
              </a:rPr>
              <a:t>     1) where John lives</a:t>
            </a:r>
          </a:p>
          <a:p>
            <a:pPr rtl="1"/>
            <a:r>
              <a:rPr lang="en-US" sz="2400" dirty="0">
                <a:cs typeface="2  Zar" panose="00000400000000000000" pitchFamily="2" charset="-78"/>
              </a:rPr>
              <a:t>     2) where lives John</a:t>
            </a:r>
          </a:p>
          <a:p>
            <a:pPr rtl="1"/>
            <a:r>
              <a:rPr lang="en-US" sz="2400" dirty="0">
                <a:cs typeface="2  Zar" panose="00000400000000000000" pitchFamily="2" charset="-78"/>
              </a:rPr>
              <a:t>     3) John lives where</a:t>
            </a:r>
          </a:p>
          <a:p>
            <a:pPr rtl="1"/>
            <a:r>
              <a:rPr lang="en-US" sz="2400" dirty="0">
                <a:cs typeface="2  Zar" panose="00000400000000000000" pitchFamily="2" charset="-78"/>
              </a:rPr>
              <a:t>     4) where does John live</a:t>
            </a:r>
          </a:p>
          <a:p>
            <a:pPr algn="just" rtl="1"/>
            <a:r>
              <a:rPr lang="fa-IR" sz="2400" dirty="0">
                <a:cs typeface="2  Zar" panose="00000400000000000000" pitchFamily="2" charset="-78"/>
              </a:rPr>
              <a:t>چون کلمه ی پرسشی (</a:t>
            </a:r>
            <a:r>
              <a:rPr lang="en-US" sz="2400" dirty="0">
                <a:cs typeface="2  Zar" panose="00000400000000000000" pitchFamily="2" charset="-78"/>
              </a:rPr>
              <a:t>where</a:t>
            </a:r>
            <a:r>
              <a:rPr lang="fa-IR" sz="2400" dirty="0">
                <a:cs typeface="2  Zar" panose="00000400000000000000" pitchFamily="2" charset="-78"/>
              </a:rPr>
              <a:t>) اومده توی گزینه ها، باید اونو بیاریم اول گزینه (پس گزینه ی «3» حذف میشه). بین گزینه های «1»، «2» و «4» فقط تو گزینه ی «1» فاعلِ (</a:t>
            </a:r>
            <a:r>
              <a:rPr lang="en-US" sz="2400" dirty="0">
                <a:cs typeface="2  Zar" panose="00000400000000000000" pitchFamily="2" charset="-78"/>
              </a:rPr>
              <a:t>John</a:t>
            </a:r>
            <a:r>
              <a:rPr lang="fa-IR" sz="2400" dirty="0">
                <a:cs typeface="2  Zar" panose="00000400000000000000" pitchFamily="2" charset="-78"/>
              </a:rPr>
              <a:t>) بعد از کلمه ی پرسشی اومده ( پس عملا گزینه های 2 و 4 هم حذف میشن).</a:t>
            </a:r>
            <a:endParaRPr lang="en-US" sz="2400" dirty="0">
              <a:cs typeface="2  Zar" panose="00000400000000000000" pitchFamily="2" charset="-78"/>
            </a:endParaRPr>
          </a:p>
        </p:txBody>
      </p:sp>
    </p:spTree>
    <p:extLst>
      <p:ext uri="{BB962C8B-B14F-4D97-AF65-F5344CB8AC3E}">
        <p14:creationId xmlns:p14="http://schemas.microsoft.com/office/powerpoint/2010/main" val="218598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9969500" y="6457890"/>
            <a:ext cx="2286000" cy="400110"/>
          </a:xfrm>
          <a:prstGeom prst="rect">
            <a:avLst/>
          </a:prstGeom>
          <a:noFill/>
        </p:spPr>
        <p:txBody>
          <a:bodyPr wrap="square" rtlCol="0">
            <a:spAutoFit/>
          </a:bodyPr>
          <a:lstStyle/>
          <a:p>
            <a:pPr algn="ctr"/>
            <a:r>
              <a:rPr lang="en-US" sz="2000" dirty="0">
                <a:solidFill>
                  <a:srgbClr val="852367"/>
                </a:solidFill>
                <a:latin typeface="Zekton Free" panose="02000506020000020004" pitchFamily="2" charset="0"/>
              </a:rPr>
              <a:t>Ahmad Kazemi</a:t>
            </a:r>
          </a:p>
        </p:txBody>
      </p:sp>
      <p:sp>
        <p:nvSpPr>
          <p:cNvPr id="3" name="Rounded Rectangle 2"/>
          <p:cNvSpPr/>
          <p:nvPr/>
        </p:nvSpPr>
        <p:spPr>
          <a:xfrm>
            <a:off x="1244600" y="444500"/>
            <a:ext cx="10706100" cy="4572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b="1" dirty="0">
                <a:cs typeface="2  Zar" panose="00000400000000000000" pitchFamily="2" charset="-78"/>
              </a:rPr>
              <a:t>نمونه سوالات</a:t>
            </a:r>
            <a:endParaRPr lang="en-US" sz="2400" b="1" dirty="0">
              <a:cs typeface="2  Zar" panose="00000400000000000000" pitchFamily="2" charset="-78"/>
            </a:endParaRPr>
          </a:p>
        </p:txBody>
      </p:sp>
      <p:sp>
        <p:nvSpPr>
          <p:cNvPr id="4" name="Rounded Rectangle 3"/>
          <p:cNvSpPr/>
          <p:nvPr/>
        </p:nvSpPr>
        <p:spPr>
          <a:xfrm>
            <a:off x="1244600" y="266700"/>
            <a:ext cx="2628900" cy="635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Grammar Practice</a:t>
            </a:r>
          </a:p>
        </p:txBody>
      </p:sp>
      <p:sp>
        <p:nvSpPr>
          <p:cNvPr id="5" name="TextBox 4"/>
          <p:cNvSpPr txBox="1"/>
          <p:nvPr/>
        </p:nvSpPr>
        <p:spPr>
          <a:xfrm>
            <a:off x="292100" y="1079500"/>
            <a:ext cx="11658600" cy="5632311"/>
          </a:xfrm>
          <a:prstGeom prst="rect">
            <a:avLst/>
          </a:prstGeom>
          <a:noFill/>
        </p:spPr>
        <p:txBody>
          <a:bodyPr wrap="square" rtlCol="0">
            <a:spAutoFit/>
          </a:bodyPr>
          <a:lstStyle/>
          <a:p>
            <a:r>
              <a:rPr lang="en-US" sz="2400" b="1" dirty="0">
                <a:solidFill>
                  <a:srgbClr val="00B050"/>
                </a:solidFill>
              </a:rPr>
              <a:t>81.</a:t>
            </a:r>
            <a:r>
              <a:rPr lang="en-US" sz="2400" dirty="0"/>
              <a:t> What did you say to your friend when he asked where ………. ?</a:t>
            </a:r>
            <a:r>
              <a:rPr lang="fa-IR" sz="2400" dirty="0">
                <a:solidFill>
                  <a:srgbClr val="FF0000"/>
                </a:solidFill>
                <a:cs typeface="2  Homa" panose="00000400000000000000" pitchFamily="2" charset="-78"/>
              </a:rPr>
              <a:t>(ریاضی 93)              </a:t>
            </a:r>
            <a:r>
              <a:rPr lang="fa-IR" sz="2400" dirty="0"/>
              <a:t>       </a:t>
            </a:r>
            <a:endParaRPr lang="en-US" sz="2400" dirty="0"/>
          </a:p>
          <a:p>
            <a:r>
              <a:rPr lang="en-US" sz="2400" dirty="0"/>
              <a:t>      1) did you spend your weekend                         2) you had spent your weekend</a:t>
            </a:r>
          </a:p>
          <a:p>
            <a:r>
              <a:rPr lang="en-US" sz="2400" dirty="0"/>
              <a:t>      3) your weekend did you spend                         4) had your weekend been spent</a:t>
            </a:r>
          </a:p>
          <a:p>
            <a:r>
              <a:rPr lang="en-US" sz="2400" b="1" dirty="0">
                <a:solidFill>
                  <a:srgbClr val="00B050"/>
                </a:solidFill>
              </a:rPr>
              <a:t>82.</a:t>
            </a:r>
            <a:r>
              <a:rPr lang="en-US" sz="2400" dirty="0"/>
              <a:t> Does Mary know whom ……….. At the last party?</a:t>
            </a:r>
            <a:r>
              <a:rPr lang="fa-IR" sz="2400" dirty="0">
                <a:solidFill>
                  <a:srgbClr val="FF0000"/>
                </a:solidFill>
                <a:cs typeface="2  Homa" panose="00000400000000000000" pitchFamily="2" charset="-78"/>
              </a:rPr>
              <a:t>(انسانی 88)                                           </a:t>
            </a:r>
          </a:p>
          <a:p>
            <a:r>
              <a:rPr lang="en-US" sz="2400" dirty="0"/>
              <a:t>      1) they met                                       2) they meet</a:t>
            </a:r>
          </a:p>
          <a:p>
            <a:r>
              <a:rPr lang="en-US" sz="2400" dirty="0"/>
              <a:t>      3) do they meet                                4) did they meet</a:t>
            </a:r>
            <a:endParaRPr lang="fa-IR" sz="2400" dirty="0"/>
          </a:p>
          <a:p>
            <a:r>
              <a:rPr lang="en-US" sz="2400" b="1" dirty="0">
                <a:solidFill>
                  <a:srgbClr val="00B050"/>
                </a:solidFill>
              </a:rPr>
              <a:t>83.</a:t>
            </a:r>
            <a:r>
              <a:rPr lang="en-US" sz="2400" dirty="0"/>
              <a:t> Do you remember what ………. ?</a:t>
            </a:r>
            <a:r>
              <a:rPr lang="fa-IR" sz="2400" dirty="0">
                <a:solidFill>
                  <a:srgbClr val="FF0000"/>
                </a:solidFill>
                <a:cs typeface="2  Homa" panose="00000400000000000000" pitchFamily="2" charset="-78"/>
              </a:rPr>
              <a:t>(انسانی 87)                                                                       </a:t>
            </a:r>
            <a:endParaRPr lang="en-US" sz="2400" dirty="0">
              <a:solidFill>
                <a:srgbClr val="FF0000"/>
              </a:solidFill>
              <a:cs typeface="2  Homa" panose="00000400000000000000" pitchFamily="2" charset="-78"/>
            </a:endParaRPr>
          </a:p>
          <a:p>
            <a:r>
              <a:rPr lang="en-US" sz="2400" dirty="0"/>
              <a:t>      1) the teacher says                            2) the teacher said</a:t>
            </a:r>
          </a:p>
          <a:p>
            <a:r>
              <a:rPr lang="en-US" sz="2400" dirty="0"/>
              <a:t>      3) did the teacher say                       4) does the teacher say</a:t>
            </a:r>
          </a:p>
          <a:p>
            <a:r>
              <a:rPr lang="en-US" sz="2400" b="1" dirty="0">
                <a:solidFill>
                  <a:srgbClr val="00B050"/>
                </a:solidFill>
              </a:rPr>
              <a:t>84.</a:t>
            </a:r>
            <a:r>
              <a:rPr lang="en-US" sz="2400" dirty="0"/>
              <a:t> “I don’t know when ………… at the office.” “I think he stayed home.”</a:t>
            </a:r>
            <a:r>
              <a:rPr lang="fa-IR" sz="2400" dirty="0">
                <a:solidFill>
                  <a:srgbClr val="FF0000"/>
                </a:solidFill>
                <a:cs typeface="2  Homa" panose="00000400000000000000" pitchFamily="2" charset="-78"/>
              </a:rPr>
              <a:t>(خارج از کشور 87)</a:t>
            </a:r>
            <a:r>
              <a:rPr lang="fa-IR" sz="2400" dirty="0"/>
              <a:t>    </a:t>
            </a:r>
            <a:endParaRPr lang="en-US" sz="2400" dirty="0"/>
          </a:p>
          <a:p>
            <a:r>
              <a:rPr lang="en-US" sz="2400" dirty="0"/>
              <a:t>      1) David arrives                                2) David arrived</a:t>
            </a:r>
          </a:p>
          <a:p>
            <a:r>
              <a:rPr lang="en-US" sz="2400" dirty="0"/>
              <a:t>      3) did David arrive                           4) does David arrive</a:t>
            </a:r>
          </a:p>
          <a:p>
            <a:r>
              <a:rPr lang="en-US" sz="2400" b="1" dirty="0">
                <a:solidFill>
                  <a:srgbClr val="00B050"/>
                </a:solidFill>
              </a:rPr>
              <a:t>85.</a:t>
            </a:r>
            <a:r>
              <a:rPr lang="en-US" sz="2400" dirty="0"/>
              <a:t> I don’t know ………. .</a:t>
            </a:r>
            <a:r>
              <a:rPr lang="fa-IR" sz="2400" dirty="0">
                <a:solidFill>
                  <a:srgbClr val="FF0000"/>
                </a:solidFill>
                <a:cs typeface="2  Homa" panose="00000400000000000000" pitchFamily="2" charset="-78"/>
              </a:rPr>
              <a:t>(آزاد ریاضی 88)        </a:t>
            </a:r>
            <a:r>
              <a:rPr lang="fa-IR" sz="2400" dirty="0"/>
              <a:t>                                                                     </a:t>
            </a:r>
            <a:endParaRPr lang="en-US" sz="2400" dirty="0"/>
          </a:p>
          <a:p>
            <a:r>
              <a:rPr lang="en-US" sz="2400" dirty="0"/>
              <a:t>      1) where they came from                  2) where do they come from</a:t>
            </a:r>
          </a:p>
          <a:p>
            <a:r>
              <a:rPr lang="en-US" sz="2400" dirty="0"/>
              <a:t>      3) where did they come from            4) where are they from</a:t>
            </a:r>
          </a:p>
        </p:txBody>
      </p:sp>
    </p:spTree>
    <p:extLst>
      <p:ext uri="{BB962C8B-B14F-4D97-AF65-F5344CB8AC3E}">
        <p14:creationId xmlns:p14="http://schemas.microsoft.com/office/powerpoint/2010/main" val="20910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4700" y="673100"/>
            <a:ext cx="4864100" cy="3154710"/>
          </a:xfrm>
          <a:prstGeom prst="rect">
            <a:avLst/>
          </a:prstGeom>
          <a:noFill/>
        </p:spPr>
        <p:txBody>
          <a:bodyPr wrap="square" rtlCol="0">
            <a:spAutoFit/>
          </a:bodyPr>
          <a:lstStyle/>
          <a:p>
            <a:pPr algn="ctr"/>
            <a:r>
              <a:rPr lang="fa-IR" sz="19900" dirty="0">
                <a:solidFill>
                  <a:srgbClr val="FF0000"/>
                </a:solidFill>
                <a:cs typeface="2  Homa" panose="00000400000000000000" pitchFamily="2" charset="-78"/>
              </a:rPr>
              <a:t>پ</a:t>
            </a:r>
            <a:r>
              <a:rPr lang="fa-IR" sz="19900" dirty="0">
                <a:solidFill>
                  <a:srgbClr val="00B050"/>
                </a:solidFill>
                <a:cs typeface="2  Homa" panose="00000400000000000000" pitchFamily="2" charset="-78"/>
              </a:rPr>
              <a:t>ا</a:t>
            </a:r>
            <a:r>
              <a:rPr lang="fa-IR" sz="19900" dirty="0">
                <a:solidFill>
                  <a:srgbClr val="FFC000"/>
                </a:solidFill>
                <a:cs typeface="2  Homa" panose="00000400000000000000" pitchFamily="2" charset="-78"/>
              </a:rPr>
              <a:t>ی</a:t>
            </a:r>
            <a:r>
              <a:rPr lang="fa-IR" sz="19900" dirty="0">
                <a:solidFill>
                  <a:schemeClr val="accent3">
                    <a:lumMod val="50000"/>
                  </a:schemeClr>
                </a:solidFill>
                <a:cs typeface="2  Homa" panose="00000400000000000000" pitchFamily="2" charset="-78"/>
              </a:rPr>
              <a:t>ا</a:t>
            </a:r>
            <a:r>
              <a:rPr lang="fa-IR" sz="19900" dirty="0">
                <a:solidFill>
                  <a:srgbClr val="0070C0"/>
                </a:solidFill>
                <a:cs typeface="2  Homa" panose="00000400000000000000" pitchFamily="2" charset="-78"/>
              </a:rPr>
              <a:t>ن</a:t>
            </a:r>
            <a:endParaRPr lang="en-US" sz="19900" dirty="0">
              <a:solidFill>
                <a:srgbClr val="0070C0"/>
              </a:solidFill>
              <a:cs typeface="2  Homa" panose="00000400000000000000" pitchFamily="2" charset="-78"/>
            </a:endParaRPr>
          </a:p>
        </p:txBody>
      </p:sp>
      <p:sp>
        <p:nvSpPr>
          <p:cNvPr id="3" name="TextBox 2"/>
          <p:cNvSpPr txBox="1"/>
          <p:nvPr/>
        </p:nvSpPr>
        <p:spPr>
          <a:xfrm>
            <a:off x="494647" y="5026680"/>
            <a:ext cx="6248400" cy="523220"/>
          </a:xfrm>
          <a:prstGeom prst="rect">
            <a:avLst/>
          </a:prstGeom>
          <a:noFill/>
        </p:spPr>
        <p:txBody>
          <a:bodyPr wrap="square" rtlCol="0">
            <a:spAutoFit/>
          </a:bodyPr>
          <a:lstStyle/>
          <a:p>
            <a:pPr marL="0" algn="l" defTabSz="914400" rtl="0" eaLnBrk="1" latinLnBrk="0" hangingPunct="1"/>
            <a:r>
              <a:rPr lang="fa-IR" sz="2800" b="1" dirty="0" err="1">
                <a:solidFill>
                  <a:schemeClr val="tx2"/>
                </a:solidFill>
                <a:latin typeface="B Koodak" pitchFamily="2" charset="-78"/>
                <a:cs typeface="B Koodak" pitchFamily="2" charset="-78"/>
              </a:rPr>
              <a:t>آموزشکده</a:t>
            </a:r>
            <a:r>
              <a:rPr lang="fa-IR" sz="2800" b="1" dirty="0">
                <a:solidFill>
                  <a:schemeClr val="tx2"/>
                </a:solidFill>
                <a:latin typeface="B Koodak" pitchFamily="2" charset="-78"/>
                <a:cs typeface="B Koodak" pitchFamily="2" charset="-78"/>
              </a:rPr>
              <a:t> فنی امام حسین</a:t>
            </a:r>
            <a:r>
              <a:rPr lang="fa-IR" sz="2800" b="1" baseline="30000" dirty="0">
                <a:solidFill>
                  <a:schemeClr val="tx2"/>
                </a:solidFill>
                <a:latin typeface="B Koodak" pitchFamily="2" charset="-78"/>
                <a:cs typeface="B Koodak" pitchFamily="2" charset="-78"/>
              </a:rPr>
              <a:t>(ع)</a:t>
            </a:r>
            <a:r>
              <a:rPr lang="fa-IR" sz="2800" b="1" dirty="0">
                <a:solidFill>
                  <a:schemeClr val="tx2"/>
                </a:solidFill>
                <a:latin typeface="B Koodak" pitchFamily="2" charset="-78"/>
                <a:cs typeface="B Koodak" pitchFamily="2" charset="-78"/>
              </a:rPr>
              <a:t> </a:t>
            </a:r>
            <a:r>
              <a:rPr lang="fa-IR" sz="2800" b="1" dirty="0" err="1">
                <a:solidFill>
                  <a:schemeClr val="tx2"/>
                </a:solidFill>
                <a:latin typeface="B Koodak" pitchFamily="2" charset="-78"/>
                <a:cs typeface="B Koodak" pitchFamily="2" charset="-78"/>
              </a:rPr>
              <a:t>استهبان</a:t>
            </a:r>
            <a:endParaRPr lang="en-US" sz="2800" b="1" dirty="0">
              <a:solidFill>
                <a:schemeClr val="tx2"/>
              </a:solidFill>
              <a:latin typeface="B Koodak" pitchFamily="2" charset="-78"/>
              <a:cs typeface="B Koodak" pitchFamily="2" charset="-78"/>
            </a:endParaRPr>
          </a:p>
        </p:txBody>
      </p:sp>
      <p:sp>
        <p:nvSpPr>
          <p:cNvPr id="4" name="TextBox 3">
            <a:hlinkClick r:id="rId2"/>
          </p:cNvPr>
          <p:cNvSpPr txBox="1"/>
          <p:nvPr/>
        </p:nvSpPr>
        <p:spPr>
          <a:xfrm>
            <a:off x="1028700" y="5549900"/>
            <a:ext cx="3454400" cy="523220"/>
          </a:xfrm>
          <a:prstGeom prst="rect">
            <a:avLst/>
          </a:prstGeom>
          <a:noFill/>
        </p:spPr>
        <p:txBody>
          <a:bodyPr wrap="square" rtlCol="0">
            <a:spAutoFit/>
          </a:bodyPr>
          <a:lstStyle/>
          <a:p>
            <a:pPr algn="ctr"/>
            <a:r>
              <a:rPr lang="en-US" sz="2800" b="1" dirty="0"/>
              <a:t>Ahmad Kazemi</a:t>
            </a:r>
          </a:p>
        </p:txBody>
      </p:sp>
    </p:spTree>
    <p:extLst>
      <p:ext uri="{BB962C8B-B14F-4D97-AF65-F5344CB8AC3E}">
        <p14:creationId xmlns:p14="http://schemas.microsoft.com/office/powerpoint/2010/main" val="22969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3333" y="764705"/>
            <a:ext cx="6552728" cy="769441"/>
          </a:xfrm>
          <a:prstGeom prst="rect">
            <a:avLst/>
          </a:prstGeom>
          <a:noFill/>
        </p:spPr>
        <p:txBody>
          <a:bodyPr wrap="square" rtlCol="1">
            <a:spAutoFit/>
          </a:bodyPr>
          <a:lstStyle/>
          <a:p>
            <a:r>
              <a:rPr lang="en-US" sz="4400" dirty="0">
                <a:solidFill>
                  <a:srgbClr val="FF0000"/>
                </a:solidFill>
              </a:rPr>
              <a:t>Ali</a:t>
            </a:r>
            <a:r>
              <a:rPr lang="en-US" sz="4400" dirty="0"/>
              <a:t> </a:t>
            </a:r>
            <a:r>
              <a:rPr lang="en-US" sz="4400" dirty="0">
                <a:solidFill>
                  <a:srgbClr val="00B050"/>
                </a:solidFill>
              </a:rPr>
              <a:t>closed</a:t>
            </a:r>
            <a:r>
              <a:rPr lang="en-US" sz="4400" dirty="0"/>
              <a:t> </a:t>
            </a:r>
            <a:r>
              <a:rPr lang="en-US" sz="4400" dirty="0">
                <a:solidFill>
                  <a:srgbClr val="3399FF"/>
                </a:solidFill>
              </a:rPr>
              <a:t>the door</a:t>
            </a:r>
            <a:endParaRPr lang="fa-IR" sz="4400" dirty="0">
              <a:solidFill>
                <a:srgbClr val="3399FF"/>
              </a:solidFill>
            </a:endParaRPr>
          </a:p>
        </p:txBody>
      </p:sp>
      <p:sp>
        <p:nvSpPr>
          <p:cNvPr id="6" name="Rounded Rectangle 5"/>
          <p:cNvSpPr/>
          <p:nvPr/>
        </p:nvSpPr>
        <p:spPr>
          <a:xfrm>
            <a:off x="2438400" y="1565548"/>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FF0000"/>
                </a:solidFill>
                <a:latin typeface="Curlz MT" pitchFamily="82" charset="0"/>
                <a:cs typeface="B Traffic" pitchFamily="2" charset="-78"/>
              </a:rPr>
              <a:t>فاعل</a:t>
            </a:r>
            <a:endParaRPr lang="en-US" sz="4400" b="1" dirty="0">
              <a:solidFill>
                <a:srgbClr val="FF0000"/>
              </a:solidFill>
              <a:latin typeface="Curlz MT" pitchFamily="82" charset="0"/>
              <a:cs typeface="B Traffic" pitchFamily="2" charset="-78"/>
            </a:endParaRPr>
          </a:p>
        </p:txBody>
      </p:sp>
      <p:sp>
        <p:nvSpPr>
          <p:cNvPr id="7" name="Rounded Rectangle 6"/>
          <p:cNvSpPr/>
          <p:nvPr/>
        </p:nvSpPr>
        <p:spPr>
          <a:xfrm>
            <a:off x="3886200" y="1556030"/>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00B050"/>
                </a:solidFill>
                <a:latin typeface="Curlz MT" pitchFamily="82" charset="0"/>
                <a:cs typeface="B Traffic" pitchFamily="2" charset="-78"/>
              </a:rPr>
              <a:t>فعل</a:t>
            </a:r>
            <a:endParaRPr lang="en-US" sz="4400" b="1" dirty="0">
              <a:solidFill>
                <a:srgbClr val="00B050"/>
              </a:solidFill>
              <a:latin typeface="Curlz MT" pitchFamily="82" charset="0"/>
              <a:cs typeface="B Traffic" pitchFamily="2" charset="-78"/>
            </a:endParaRPr>
          </a:p>
        </p:txBody>
      </p:sp>
      <p:sp>
        <p:nvSpPr>
          <p:cNvPr id="8" name="Rounded Rectangle 7"/>
          <p:cNvSpPr/>
          <p:nvPr/>
        </p:nvSpPr>
        <p:spPr>
          <a:xfrm>
            <a:off x="5324030" y="1556030"/>
            <a:ext cx="1780082"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3399FF"/>
                </a:solidFill>
                <a:latin typeface="Curlz MT" pitchFamily="82" charset="0"/>
                <a:cs typeface="B Traffic" pitchFamily="2" charset="-78"/>
              </a:rPr>
              <a:t>مفعول</a:t>
            </a:r>
            <a:endParaRPr lang="en-US" sz="4400" b="1" dirty="0">
              <a:solidFill>
                <a:srgbClr val="3399FF"/>
              </a:solidFill>
              <a:latin typeface="Curlz MT" pitchFamily="82" charset="0"/>
              <a:cs typeface="B Traffic" pitchFamily="2" charset="-78"/>
            </a:endParaRPr>
          </a:p>
        </p:txBody>
      </p:sp>
      <p:sp>
        <p:nvSpPr>
          <p:cNvPr id="9" name="TextBox 8"/>
          <p:cNvSpPr txBox="1"/>
          <p:nvPr/>
        </p:nvSpPr>
        <p:spPr>
          <a:xfrm>
            <a:off x="2567608" y="3077717"/>
            <a:ext cx="6552728" cy="769441"/>
          </a:xfrm>
          <a:prstGeom prst="rect">
            <a:avLst/>
          </a:prstGeom>
          <a:noFill/>
        </p:spPr>
        <p:txBody>
          <a:bodyPr wrap="square" rtlCol="1">
            <a:spAutoFit/>
          </a:bodyPr>
          <a:lstStyle/>
          <a:p>
            <a:r>
              <a:rPr lang="en-US" sz="4400" dirty="0">
                <a:solidFill>
                  <a:srgbClr val="FF0000"/>
                </a:solidFill>
              </a:rPr>
              <a:t>Sara </a:t>
            </a:r>
            <a:r>
              <a:rPr lang="en-US" sz="4400" dirty="0">
                <a:solidFill>
                  <a:srgbClr val="00B050"/>
                </a:solidFill>
              </a:rPr>
              <a:t>plays </a:t>
            </a:r>
            <a:r>
              <a:rPr lang="en-US" sz="4400" dirty="0">
                <a:solidFill>
                  <a:srgbClr val="3399FF"/>
                </a:solidFill>
              </a:rPr>
              <a:t>football</a:t>
            </a:r>
            <a:endParaRPr lang="fa-IR" sz="4400" dirty="0">
              <a:solidFill>
                <a:srgbClr val="3399FF"/>
              </a:solidFill>
            </a:endParaRPr>
          </a:p>
        </p:txBody>
      </p:sp>
      <p:sp>
        <p:nvSpPr>
          <p:cNvPr id="10" name="Rounded Rectangle 9"/>
          <p:cNvSpPr/>
          <p:nvPr/>
        </p:nvSpPr>
        <p:spPr>
          <a:xfrm>
            <a:off x="2452675" y="3878560"/>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FF0000"/>
                </a:solidFill>
                <a:latin typeface="Curlz MT" pitchFamily="82" charset="0"/>
                <a:cs typeface="B Traffic" pitchFamily="2" charset="-78"/>
              </a:rPr>
              <a:t>فاعل</a:t>
            </a:r>
            <a:endParaRPr lang="en-US" sz="4400" b="1" dirty="0">
              <a:solidFill>
                <a:srgbClr val="FF0000"/>
              </a:solidFill>
              <a:latin typeface="Curlz MT" pitchFamily="82" charset="0"/>
              <a:cs typeface="B Traffic" pitchFamily="2" charset="-78"/>
            </a:endParaRPr>
          </a:p>
        </p:txBody>
      </p:sp>
      <p:sp>
        <p:nvSpPr>
          <p:cNvPr id="11" name="Rounded Rectangle 10"/>
          <p:cNvSpPr/>
          <p:nvPr/>
        </p:nvSpPr>
        <p:spPr>
          <a:xfrm>
            <a:off x="3900475" y="3869042"/>
            <a:ext cx="1447800"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00B050"/>
                </a:solidFill>
                <a:latin typeface="Curlz MT" pitchFamily="82" charset="0"/>
                <a:cs typeface="B Traffic" pitchFamily="2" charset="-78"/>
              </a:rPr>
              <a:t>فعل</a:t>
            </a:r>
            <a:endParaRPr lang="en-US" sz="4400" b="1" dirty="0">
              <a:solidFill>
                <a:srgbClr val="00B050"/>
              </a:solidFill>
              <a:latin typeface="Curlz MT" pitchFamily="82" charset="0"/>
              <a:cs typeface="B Traffic" pitchFamily="2" charset="-78"/>
            </a:endParaRPr>
          </a:p>
        </p:txBody>
      </p:sp>
      <p:sp>
        <p:nvSpPr>
          <p:cNvPr id="12" name="Rounded Rectangle 11"/>
          <p:cNvSpPr/>
          <p:nvPr/>
        </p:nvSpPr>
        <p:spPr>
          <a:xfrm>
            <a:off x="5338305" y="3869042"/>
            <a:ext cx="1780082" cy="990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b="1" dirty="0">
                <a:solidFill>
                  <a:srgbClr val="3399FF"/>
                </a:solidFill>
                <a:latin typeface="Curlz MT" pitchFamily="82" charset="0"/>
                <a:cs typeface="B Traffic" pitchFamily="2" charset="-78"/>
              </a:rPr>
              <a:t>مفعول</a:t>
            </a:r>
            <a:endParaRPr lang="en-US" sz="4400" b="1" dirty="0">
              <a:solidFill>
                <a:srgbClr val="3399FF"/>
              </a:solidFill>
              <a:latin typeface="Curlz MT" pitchFamily="82" charset="0"/>
              <a:cs typeface="B Traffic" pitchFamily="2" charset="-78"/>
            </a:endParaRPr>
          </a:p>
        </p:txBody>
      </p:sp>
      <p:sp>
        <p:nvSpPr>
          <p:cNvPr id="13" name="Rounded Rectangle 12"/>
          <p:cNvSpPr/>
          <p:nvPr/>
        </p:nvSpPr>
        <p:spPr>
          <a:xfrm>
            <a:off x="2495600" y="704600"/>
            <a:ext cx="897600" cy="81658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400" b="1" dirty="0">
                <a:solidFill>
                  <a:srgbClr val="FF0000"/>
                </a:solidFill>
                <a:latin typeface="Curlz MT" pitchFamily="82" charset="0"/>
                <a:cs typeface="B Traffic" pitchFamily="2" charset="-78"/>
              </a:rPr>
              <a:t>He</a:t>
            </a:r>
          </a:p>
        </p:txBody>
      </p:sp>
      <p:sp>
        <p:nvSpPr>
          <p:cNvPr id="14" name="Rounded Rectangle 13"/>
          <p:cNvSpPr/>
          <p:nvPr/>
        </p:nvSpPr>
        <p:spPr>
          <a:xfrm>
            <a:off x="2423592" y="1565548"/>
            <a:ext cx="1462608" cy="98108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600" b="1" dirty="0">
                <a:solidFill>
                  <a:srgbClr val="FF0000"/>
                </a:solidFill>
                <a:latin typeface="Curlz MT" pitchFamily="82" charset="0"/>
                <a:cs typeface="B Traffic" pitchFamily="2" charset="-78"/>
              </a:rPr>
              <a:t>ضمیر فاعلی </a:t>
            </a:r>
            <a:endParaRPr lang="en-US" sz="1600" b="1" dirty="0">
              <a:solidFill>
                <a:srgbClr val="FF0000"/>
              </a:solidFill>
              <a:latin typeface="Curlz MT" pitchFamily="82" charset="0"/>
              <a:cs typeface="B Traffic" pitchFamily="2" charset="-78"/>
            </a:endParaRPr>
          </a:p>
        </p:txBody>
      </p:sp>
      <p:sp>
        <p:nvSpPr>
          <p:cNvPr id="15" name="Rounded Rectangle 14"/>
          <p:cNvSpPr/>
          <p:nvPr/>
        </p:nvSpPr>
        <p:spPr>
          <a:xfrm>
            <a:off x="2639616" y="3026012"/>
            <a:ext cx="1246584" cy="81658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b="1" dirty="0">
                <a:solidFill>
                  <a:srgbClr val="FF0000"/>
                </a:solidFill>
                <a:latin typeface="Curlz MT" pitchFamily="82" charset="0"/>
                <a:cs typeface="B Traffic" pitchFamily="2" charset="-78"/>
              </a:rPr>
              <a:t>she</a:t>
            </a:r>
          </a:p>
        </p:txBody>
      </p:sp>
      <p:sp>
        <p:nvSpPr>
          <p:cNvPr id="16" name="Rounded Rectangle 15"/>
          <p:cNvSpPr/>
          <p:nvPr/>
        </p:nvSpPr>
        <p:spPr>
          <a:xfrm>
            <a:off x="2423592" y="3888078"/>
            <a:ext cx="1462608" cy="98108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600" b="1" dirty="0">
                <a:solidFill>
                  <a:srgbClr val="FF0000"/>
                </a:solidFill>
                <a:latin typeface="Curlz MT" pitchFamily="82" charset="0"/>
                <a:cs typeface="B Traffic" pitchFamily="2" charset="-78"/>
              </a:rPr>
              <a:t>ضمیر فاعلی </a:t>
            </a:r>
            <a:endParaRPr lang="en-US" sz="1600" b="1" dirty="0">
              <a:solidFill>
                <a:srgbClr val="FF0000"/>
              </a:solidFill>
              <a:latin typeface="Curlz MT" pitchFamily="82" charset="0"/>
              <a:cs typeface="B Traffic" pitchFamily="2" charset="-78"/>
            </a:endParaRPr>
          </a:p>
        </p:txBody>
      </p:sp>
    </p:spTree>
    <p:extLst>
      <p:ext uri="{BB962C8B-B14F-4D97-AF65-F5344CB8AC3E}">
        <p14:creationId xmlns:p14="http://schemas.microsoft.com/office/powerpoint/2010/main" val="39230093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2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edge">
                                      <p:cBhvr>
                                        <p:cTn id="23" dur="500"/>
                                        <p:tgtEl>
                                          <p:spTgt spid="10"/>
                                        </p:tgtEl>
                                      </p:cBhvr>
                                    </p:animEffect>
                                  </p:childTnLst>
                                </p:cTn>
                              </p:par>
                            </p:childTnLst>
                          </p:cTn>
                        </p:par>
                        <p:par>
                          <p:cTn id="24" fill="hold">
                            <p:stCondLst>
                              <p:cond delay="500"/>
                            </p:stCondLst>
                            <p:childTnLst>
                              <p:par>
                                <p:cTn id="25" presetID="2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500"/>
                                        <p:tgtEl>
                                          <p:spTgt spid="11"/>
                                        </p:tgtEl>
                                      </p:cBhvr>
                                    </p:animEffect>
                                  </p:childTnLst>
                                </p:cTn>
                              </p:par>
                            </p:childTnLst>
                          </p:cTn>
                        </p:par>
                        <p:par>
                          <p:cTn id="28" fill="hold">
                            <p:stCondLst>
                              <p:cond delay="1000"/>
                            </p:stCondLst>
                            <p:childTnLst>
                              <p:par>
                                <p:cTn id="29" presetID="2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edge">
                                      <p:cBhvr>
                                        <p:cTn id="36" dur="500"/>
                                        <p:tgtEl>
                                          <p:spTgt spid="13"/>
                                        </p:tgtEl>
                                      </p:cBhvr>
                                    </p:animEffect>
                                  </p:childTnLst>
                                </p:cTn>
                              </p:par>
                            </p:childTnLst>
                          </p:cTn>
                        </p:par>
                        <p:par>
                          <p:cTn id="37" fill="hold">
                            <p:stCondLst>
                              <p:cond delay="500"/>
                            </p:stCondLst>
                            <p:childTnLst>
                              <p:par>
                                <p:cTn id="38" presetID="2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edg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edge">
                                      <p:cBhvr>
                                        <p:cTn id="45" dur="500"/>
                                        <p:tgtEl>
                                          <p:spTgt spid="15"/>
                                        </p:tgtEl>
                                      </p:cBhvr>
                                    </p:animEffect>
                                  </p:childTnLst>
                                </p:cTn>
                              </p:par>
                            </p:childTnLst>
                          </p:cTn>
                        </p:par>
                        <p:par>
                          <p:cTn id="46" fill="hold">
                            <p:stCondLst>
                              <p:cond delay="500"/>
                            </p:stCondLst>
                            <p:childTnLst>
                              <p:par>
                                <p:cTn id="47" presetID="2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edg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fa-IR" b="1" dirty="0">
                <a:cs typeface="B Traffic" pitchFamily="2" charset="-78"/>
              </a:rPr>
              <a:t>جمله ساده</a:t>
            </a:r>
            <a:endParaRPr lang="en-US" b="1" dirty="0">
              <a:cs typeface="B Traffic" pitchFamily="2" charset="-78"/>
            </a:endParaRPr>
          </a:p>
        </p:txBody>
      </p:sp>
      <p:sp>
        <p:nvSpPr>
          <p:cNvPr id="7172" name="Text Box 4"/>
          <p:cNvSpPr txBox="1">
            <a:spLocks noChangeArrowheads="1"/>
          </p:cNvSpPr>
          <p:nvPr/>
        </p:nvSpPr>
        <p:spPr bwMode="auto">
          <a:xfrm>
            <a:off x="2895601" y="3505201"/>
            <a:ext cx="4105419"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rgbClr val="294BD9"/>
                </a:solidFill>
              </a:rPr>
              <a:t>We  </a:t>
            </a:r>
            <a:r>
              <a:rPr lang="en-US" sz="3200" b="1" dirty="0"/>
              <a:t> </a:t>
            </a:r>
            <a:r>
              <a:rPr lang="en-US" sz="3200" b="1" dirty="0">
                <a:solidFill>
                  <a:srgbClr val="58A034"/>
                </a:solidFill>
              </a:rPr>
              <a:t>went  </a:t>
            </a:r>
            <a:r>
              <a:rPr lang="en-US" sz="3200" b="1" dirty="0">
                <a:solidFill>
                  <a:srgbClr val="E400A8"/>
                </a:solidFill>
              </a:rPr>
              <a:t>to  </a:t>
            </a:r>
            <a:r>
              <a:rPr lang="en-US" sz="3200" b="1" dirty="0" err="1">
                <a:solidFill>
                  <a:srgbClr val="E400A8"/>
                </a:solidFill>
              </a:rPr>
              <a:t>Kashan</a:t>
            </a:r>
            <a:r>
              <a:rPr lang="en-US" sz="3200" b="1" dirty="0">
                <a:solidFill>
                  <a:srgbClr val="E400A8"/>
                </a:solidFill>
              </a:rPr>
              <a:t>.</a:t>
            </a:r>
          </a:p>
        </p:txBody>
      </p:sp>
      <p:sp>
        <p:nvSpPr>
          <p:cNvPr id="7173" name="Text Box 5"/>
          <p:cNvSpPr txBox="1">
            <a:spLocks noChangeArrowheads="1"/>
          </p:cNvSpPr>
          <p:nvPr/>
        </p:nvSpPr>
        <p:spPr bwMode="auto">
          <a:xfrm>
            <a:off x="2286001" y="2286000"/>
            <a:ext cx="886781"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dirty="0">
                <a:solidFill>
                  <a:srgbClr val="294BD9"/>
                </a:solidFill>
                <a:cs typeface="B Traffic" pitchFamily="2" charset="-78"/>
              </a:rPr>
              <a:t>ضمیر</a:t>
            </a:r>
            <a:endParaRPr lang="en-US" sz="2800" b="1" dirty="0">
              <a:solidFill>
                <a:srgbClr val="294BD9"/>
              </a:solidFill>
              <a:cs typeface="B Traffic" pitchFamily="2" charset="-78"/>
            </a:endParaRPr>
          </a:p>
        </p:txBody>
      </p:sp>
      <p:sp>
        <p:nvSpPr>
          <p:cNvPr id="7174" name="Text Box 6"/>
          <p:cNvSpPr txBox="1">
            <a:spLocks noChangeArrowheads="1"/>
          </p:cNvSpPr>
          <p:nvPr/>
        </p:nvSpPr>
        <p:spPr bwMode="auto">
          <a:xfrm>
            <a:off x="4495801" y="2362200"/>
            <a:ext cx="681597"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dirty="0">
                <a:solidFill>
                  <a:srgbClr val="58A034"/>
                </a:solidFill>
                <a:cs typeface="B Traffic" pitchFamily="2" charset="-78"/>
              </a:rPr>
              <a:t>فعل</a:t>
            </a:r>
            <a:endParaRPr lang="en-US" sz="2800" b="1" dirty="0">
              <a:solidFill>
                <a:srgbClr val="58A034"/>
              </a:solidFill>
              <a:cs typeface="B Traffic" pitchFamily="2" charset="-78"/>
            </a:endParaRPr>
          </a:p>
        </p:txBody>
      </p:sp>
      <p:sp>
        <p:nvSpPr>
          <p:cNvPr id="7175" name="Text Box 7"/>
          <p:cNvSpPr txBox="1">
            <a:spLocks noChangeArrowheads="1"/>
          </p:cNvSpPr>
          <p:nvPr/>
        </p:nvSpPr>
        <p:spPr bwMode="auto">
          <a:xfrm>
            <a:off x="2286000" y="4876800"/>
            <a:ext cx="2895600" cy="5286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800" b="1" dirty="0">
                <a:cs typeface="B Traffic" pitchFamily="2" charset="-78"/>
              </a:rPr>
              <a:t>فاعل ساده</a:t>
            </a:r>
            <a:endParaRPr lang="en-US" sz="2800" b="1" dirty="0">
              <a:cs typeface="B Traffic" pitchFamily="2" charset="-78"/>
            </a:endParaRPr>
          </a:p>
        </p:txBody>
      </p:sp>
      <p:sp>
        <p:nvSpPr>
          <p:cNvPr id="7176" name="Text Box 8"/>
          <p:cNvSpPr txBox="1">
            <a:spLocks noChangeArrowheads="1"/>
          </p:cNvSpPr>
          <p:nvPr/>
        </p:nvSpPr>
        <p:spPr bwMode="auto">
          <a:xfrm>
            <a:off x="5867400" y="4876800"/>
            <a:ext cx="3810000" cy="5286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800" b="1" dirty="0">
                <a:cs typeface="B Traffic" pitchFamily="2" charset="-78"/>
              </a:rPr>
              <a:t>گزاره کامل</a:t>
            </a:r>
            <a:endParaRPr lang="en-US" sz="2800" b="1" dirty="0">
              <a:cs typeface="B Traffic" pitchFamily="2" charset="-78"/>
            </a:endParaRPr>
          </a:p>
        </p:txBody>
      </p:sp>
      <p:sp>
        <p:nvSpPr>
          <p:cNvPr id="7177" name="Line 9"/>
          <p:cNvSpPr>
            <a:spLocks noChangeShapeType="1"/>
          </p:cNvSpPr>
          <p:nvPr/>
        </p:nvSpPr>
        <p:spPr bwMode="auto">
          <a:xfrm>
            <a:off x="3124200" y="2819400"/>
            <a:ext cx="152400" cy="6858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8" name="Line 10"/>
          <p:cNvSpPr>
            <a:spLocks noChangeShapeType="1"/>
          </p:cNvSpPr>
          <p:nvPr/>
        </p:nvSpPr>
        <p:spPr bwMode="auto">
          <a:xfrm flipV="1">
            <a:off x="3124200" y="4038600"/>
            <a:ext cx="152400" cy="8382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9" name="Line 11"/>
          <p:cNvSpPr>
            <a:spLocks noChangeShapeType="1"/>
          </p:cNvSpPr>
          <p:nvPr/>
        </p:nvSpPr>
        <p:spPr bwMode="auto">
          <a:xfrm flipH="1">
            <a:off x="4572000" y="2895600"/>
            <a:ext cx="685800" cy="68580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80" name="AutoShape 12"/>
          <p:cNvSpPr>
            <a:spLocks/>
          </p:cNvSpPr>
          <p:nvPr/>
        </p:nvSpPr>
        <p:spPr bwMode="auto">
          <a:xfrm rot="-5361910">
            <a:off x="5680076" y="2433496"/>
            <a:ext cx="760413" cy="4043363"/>
          </a:xfrm>
          <a:prstGeom prst="leftBrace">
            <a:avLst>
              <a:gd name="adj1" fmla="val 44311"/>
              <a:gd name="adj2" fmla="val 5188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181" name="Text Box 13"/>
          <p:cNvSpPr txBox="1">
            <a:spLocks noChangeArrowheads="1"/>
          </p:cNvSpPr>
          <p:nvPr/>
        </p:nvSpPr>
        <p:spPr bwMode="auto">
          <a:xfrm>
            <a:off x="5953124" y="2362200"/>
            <a:ext cx="2475358" cy="5232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sz="2800" b="1" dirty="0">
                <a:solidFill>
                  <a:srgbClr val="E400A8"/>
                </a:solidFill>
                <a:cs typeface="B Traffic" pitchFamily="2" charset="-78"/>
              </a:rPr>
              <a:t>عبارت حرف اضافه</a:t>
            </a:r>
            <a:endParaRPr lang="en-US" sz="2800" b="1" dirty="0">
              <a:solidFill>
                <a:srgbClr val="E400A8"/>
              </a:solidFill>
              <a:cs typeface="B Traffic" pitchFamily="2" charset="-78"/>
            </a:endParaRPr>
          </a:p>
        </p:txBody>
      </p:sp>
      <p:sp>
        <p:nvSpPr>
          <p:cNvPr id="7182" name="AutoShape 14"/>
          <p:cNvSpPr>
            <a:spLocks/>
          </p:cNvSpPr>
          <p:nvPr/>
        </p:nvSpPr>
        <p:spPr bwMode="auto">
          <a:xfrm rot="-16200000">
            <a:off x="5938830" y="2133600"/>
            <a:ext cx="685800" cy="2514600"/>
          </a:xfrm>
          <a:prstGeom prst="leftBrace">
            <a:avLst>
              <a:gd name="adj1" fmla="val 30556"/>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72122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67000" y="714356"/>
            <a:ext cx="6965950" cy="3005157"/>
          </a:xfrm>
        </p:spPr>
        <p:txBody>
          <a:bodyPr rtlCol="0">
            <a:normAutofit fontScale="90000"/>
          </a:bodyPr>
          <a:lstStyle/>
          <a:p>
            <a:pPr>
              <a:defRPr/>
            </a:pPr>
            <a:r>
              <a:rPr lang="en-US" sz="2800" dirty="0">
                <a:solidFill>
                  <a:srgbClr val="FF0000"/>
                </a:solidFill>
                <a:cs typeface="Aban" pitchFamily="2" charset="-78"/>
              </a:rPr>
              <a:t>Ali(</a:t>
            </a:r>
            <a:r>
              <a:rPr lang="fa-IR" sz="2800" dirty="0">
                <a:solidFill>
                  <a:srgbClr val="FF0000"/>
                </a:solidFill>
                <a:cs typeface="Aban" pitchFamily="2" charset="-78"/>
              </a:rPr>
              <a:t>اسم</a:t>
            </a:r>
            <a:r>
              <a:rPr lang="en-US" sz="2800" dirty="0">
                <a:solidFill>
                  <a:srgbClr val="FF0000"/>
                </a:solidFill>
                <a:cs typeface="Aban" pitchFamily="2" charset="-78"/>
              </a:rPr>
              <a:t>) </a:t>
            </a:r>
            <a:r>
              <a:rPr lang="en-US" sz="2800" dirty="0">
                <a:cs typeface="Aban" pitchFamily="2" charset="-78"/>
              </a:rPr>
              <a:t>+ </a:t>
            </a:r>
            <a:br>
              <a:rPr lang="en-US" sz="2800" dirty="0">
                <a:cs typeface="Aban" pitchFamily="2" charset="-78"/>
              </a:rPr>
            </a:br>
            <a:r>
              <a:rPr lang="en-US" sz="2800" dirty="0">
                <a:solidFill>
                  <a:srgbClr val="FFC000"/>
                </a:solidFill>
                <a:cs typeface="Aban" pitchFamily="2" charset="-78"/>
              </a:rPr>
              <a:t>RUNS (</a:t>
            </a:r>
            <a:r>
              <a:rPr lang="fa-IR" sz="2800" dirty="0">
                <a:solidFill>
                  <a:srgbClr val="FFC000"/>
                </a:solidFill>
                <a:cs typeface="Aban" pitchFamily="2" charset="-78"/>
              </a:rPr>
              <a:t>فعل</a:t>
            </a:r>
            <a:r>
              <a:rPr lang="en-US" sz="2800" dirty="0">
                <a:solidFill>
                  <a:srgbClr val="FFC000"/>
                </a:solidFill>
                <a:cs typeface="Aban" pitchFamily="2" charset="-78"/>
              </a:rPr>
              <a:t>) </a:t>
            </a:r>
            <a:r>
              <a:rPr lang="en-US" sz="2800" dirty="0">
                <a:cs typeface="Aban" pitchFamily="2" charset="-78"/>
              </a:rPr>
              <a:t>+</a:t>
            </a:r>
            <a:r>
              <a:rPr lang="en-US" sz="2800" dirty="0">
                <a:solidFill>
                  <a:srgbClr val="FFC000"/>
                </a:solidFill>
                <a:cs typeface="Aban" pitchFamily="2" charset="-78"/>
              </a:rPr>
              <a:t> </a:t>
            </a:r>
            <a:br>
              <a:rPr lang="en-US" sz="2800" dirty="0">
                <a:solidFill>
                  <a:srgbClr val="FFC000"/>
                </a:solidFill>
                <a:cs typeface="Aban" pitchFamily="2" charset="-78"/>
              </a:rPr>
            </a:br>
            <a:r>
              <a:rPr lang="en-US" sz="2800" dirty="0">
                <a:solidFill>
                  <a:srgbClr val="FFFF00"/>
                </a:solidFill>
                <a:effectLst>
                  <a:outerShdw blurRad="38100" dist="38100" dir="2700000" algn="tl">
                    <a:srgbClr val="000000">
                      <a:alpha val="43137"/>
                    </a:srgbClr>
                  </a:outerShdw>
                </a:effectLst>
                <a:cs typeface="Aban" pitchFamily="2" charset="-78"/>
              </a:rPr>
              <a:t>QUICKLY (</a:t>
            </a:r>
            <a:r>
              <a:rPr lang="fa-IR" sz="2800" dirty="0">
                <a:solidFill>
                  <a:srgbClr val="FFFF00"/>
                </a:solidFill>
                <a:effectLst>
                  <a:outerShdw blurRad="38100" dist="38100" dir="2700000" algn="tl">
                    <a:srgbClr val="000000">
                      <a:alpha val="43137"/>
                    </a:srgbClr>
                  </a:outerShdw>
                </a:effectLst>
                <a:cs typeface="Aban" pitchFamily="2" charset="-78"/>
              </a:rPr>
              <a:t>قید</a:t>
            </a:r>
            <a:r>
              <a:rPr lang="en-US" sz="2800" dirty="0">
                <a:solidFill>
                  <a:srgbClr val="FFFF00"/>
                </a:solidFill>
                <a:effectLst>
                  <a:outerShdw blurRad="38100" dist="38100" dir="2700000" algn="tl">
                    <a:srgbClr val="000000">
                      <a:alpha val="43137"/>
                    </a:srgbClr>
                  </a:outerShdw>
                </a:effectLst>
                <a:cs typeface="Aban" pitchFamily="2" charset="-78"/>
              </a:rPr>
              <a:t>) </a:t>
            </a:r>
            <a:r>
              <a:rPr lang="en-US" sz="2800" dirty="0">
                <a:cs typeface="Aban" pitchFamily="2" charset="-78"/>
              </a:rPr>
              <a:t>+</a:t>
            </a:r>
            <a:r>
              <a:rPr lang="en-US" sz="2800" dirty="0">
                <a:effectLst>
                  <a:outerShdw blurRad="38100" dist="38100" dir="2700000" algn="tl">
                    <a:srgbClr val="000000">
                      <a:alpha val="43137"/>
                    </a:srgbClr>
                  </a:outerShdw>
                </a:effectLst>
                <a:cs typeface="Aban" pitchFamily="2" charset="-78"/>
              </a:rPr>
              <a:t> </a:t>
            </a:r>
            <a:br>
              <a:rPr lang="en-US" sz="2800" dirty="0">
                <a:effectLst>
                  <a:outerShdw blurRad="38100" dist="38100" dir="2700000" algn="tl">
                    <a:srgbClr val="000000">
                      <a:alpha val="43137"/>
                    </a:srgbClr>
                  </a:outerShdw>
                </a:effectLst>
                <a:cs typeface="Aban" pitchFamily="2" charset="-78"/>
              </a:rPr>
            </a:br>
            <a:r>
              <a:rPr lang="en-US" sz="2800" dirty="0">
                <a:solidFill>
                  <a:srgbClr val="FF00FF"/>
                </a:solidFill>
                <a:effectLst>
                  <a:outerShdw blurRad="38100" dist="38100" dir="2700000" algn="tl">
                    <a:srgbClr val="000000">
                      <a:alpha val="43137"/>
                    </a:srgbClr>
                  </a:outerShdw>
                </a:effectLst>
                <a:cs typeface="Aban" pitchFamily="2" charset="-78"/>
              </a:rPr>
              <a:t>TO (</a:t>
            </a:r>
            <a:r>
              <a:rPr lang="fa-IR" sz="2800" dirty="0">
                <a:solidFill>
                  <a:srgbClr val="FF00FF"/>
                </a:solidFill>
                <a:effectLst>
                  <a:outerShdw blurRad="38100" dist="38100" dir="2700000" algn="tl">
                    <a:srgbClr val="000000">
                      <a:alpha val="43137"/>
                    </a:srgbClr>
                  </a:outerShdw>
                </a:effectLst>
                <a:cs typeface="Aban" pitchFamily="2" charset="-78"/>
              </a:rPr>
              <a:t>حرف اضافه</a:t>
            </a:r>
            <a:r>
              <a:rPr lang="en-US" sz="2800" dirty="0">
                <a:solidFill>
                  <a:srgbClr val="FF00FF"/>
                </a:solidFill>
                <a:effectLst>
                  <a:outerShdw blurRad="38100" dist="38100" dir="2700000" algn="tl">
                    <a:srgbClr val="000000">
                      <a:alpha val="43137"/>
                    </a:srgbClr>
                  </a:outerShdw>
                </a:effectLst>
                <a:cs typeface="Aban" pitchFamily="2" charset="-78"/>
              </a:rPr>
              <a:t>) </a:t>
            </a:r>
            <a:r>
              <a:rPr lang="en-US" sz="2800" b="1" dirty="0">
                <a:effectLst>
                  <a:outerShdw blurRad="38100" dist="38100" dir="2700000" algn="tl">
                    <a:srgbClr val="000000">
                      <a:alpha val="43137"/>
                    </a:srgbClr>
                  </a:outerShdw>
                </a:effectLst>
                <a:cs typeface="Aban" pitchFamily="2" charset="-78"/>
              </a:rPr>
              <a:t>+</a:t>
            </a:r>
            <a:br>
              <a:rPr lang="en-US" sz="2800" dirty="0">
                <a:solidFill>
                  <a:srgbClr val="FF00FF"/>
                </a:solidFill>
                <a:effectLst>
                  <a:outerShdw blurRad="38100" dist="38100" dir="2700000" algn="tl">
                    <a:srgbClr val="000000">
                      <a:alpha val="43137"/>
                    </a:srgbClr>
                  </a:outerShdw>
                </a:effectLst>
                <a:cs typeface="Aban" pitchFamily="2" charset="-78"/>
              </a:rPr>
            </a:br>
            <a:r>
              <a:rPr lang="en-US" sz="2800" b="1" dirty="0">
                <a:solidFill>
                  <a:schemeClr val="accent4"/>
                </a:solidFill>
                <a:effectLst>
                  <a:outerShdw blurRad="38100" dist="38100" dir="2700000" algn="tl">
                    <a:srgbClr val="000000">
                      <a:alpha val="43137"/>
                    </a:srgbClr>
                  </a:outerShdw>
                </a:effectLst>
                <a:cs typeface="Aban" pitchFamily="2" charset="-78"/>
              </a:rPr>
              <a:t>THE (</a:t>
            </a:r>
            <a:r>
              <a:rPr lang="fa-IR" sz="2800" b="1" dirty="0">
                <a:solidFill>
                  <a:schemeClr val="accent4"/>
                </a:solidFill>
                <a:effectLst>
                  <a:outerShdw blurRad="38100" dist="38100" dir="2700000" algn="tl">
                    <a:srgbClr val="000000">
                      <a:alpha val="43137"/>
                    </a:srgbClr>
                  </a:outerShdw>
                </a:effectLst>
                <a:cs typeface="Aban" pitchFamily="2" charset="-78"/>
              </a:rPr>
              <a:t>حرف تعریف</a:t>
            </a:r>
            <a:r>
              <a:rPr lang="en-US" sz="2800" b="1" dirty="0">
                <a:solidFill>
                  <a:schemeClr val="accent4"/>
                </a:solidFill>
                <a:effectLst>
                  <a:outerShdw blurRad="38100" dist="38100" dir="2700000" algn="tl">
                    <a:srgbClr val="000000">
                      <a:alpha val="43137"/>
                    </a:srgbClr>
                  </a:outerShdw>
                </a:effectLst>
                <a:cs typeface="Aban" pitchFamily="2" charset="-78"/>
              </a:rPr>
              <a:t>) </a:t>
            </a:r>
            <a:r>
              <a:rPr lang="en-US" sz="2800" b="1" dirty="0">
                <a:effectLst>
                  <a:outerShdw blurRad="38100" dist="38100" dir="2700000" algn="tl">
                    <a:srgbClr val="000000">
                      <a:alpha val="43137"/>
                    </a:srgbClr>
                  </a:outerShdw>
                </a:effectLst>
                <a:cs typeface="Aban" pitchFamily="2" charset="-78"/>
              </a:rPr>
              <a:t>+</a:t>
            </a:r>
            <a:br>
              <a:rPr lang="en-US" sz="2800" b="1" dirty="0">
                <a:effectLst>
                  <a:outerShdw blurRad="38100" dist="38100" dir="2700000" algn="tl">
                    <a:srgbClr val="000000">
                      <a:alpha val="43137"/>
                    </a:srgbClr>
                  </a:outerShdw>
                </a:effectLst>
                <a:cs typeface="Aban" pitchFamily="2" charset="-78"/>
              </a:rPr>
            </a:br>
            <a:r>
              <a:rPr lang="en-US" sz="2800" b="1" dirty="0">
                <a:effectLst>
                  <a:outerShdw blurRad="38100" dist="38100" dir="2700000" algn="tl">
                    <a:srgbClr val="000000">
                      <a:alpha val="43137"/>
                    </a:srgbClr>
                  </a:outerShdw>
                </a:effectLst>
                <a:cs typeface="Aban" pitchFamily="2" charset="-78"/>
              </a:rPr>
              <a:t> </a:t>
            </a:r>
            <a:r>
              <a:rPr lang="en-US" sz="2800" b="1" dirty="0">
                <a:solidFill>
                  <a:schemeClr val="accent2"/>
                </a:solidFill>
                <a:effectLst>
                  <a:outerShdw blurRad="38100" dist="38100" dir="2700000" algn="tl">
                    <a:srgbClr val="000000">
                      <a:alpha val="43137"/>
                    </a:srgbClr>
                  </a:outerShdw>
                </a:effectLst>
                <a:cs typeface="Aban" pitchFamily="2" charset="-78"/>
              </a:rPr>
              <a:t>SHOP(</a:t>
            </a:r>
            <a:r>
              <a:rPr lang="fa-IR" sz="2800" b="1" dirty="0">
                <a:solidFill>
                  <a:schemeClr val="accent2"/>
                </a:solidFill>
                <a:effectLst>
                  <a:outerShdw blurRad="38100" dist="38100" dir="2700000" algn="tl">
                    <a:srgbClr val="000000">
                      <a:alpha val="43137"/>
                    </a:srgbClr>
                  </a:outerShdw>
                </a:effectLst>
                <a:cs typeface="Aban" pitchFamily="2" charset="-78"/>
              </a:rPr>
              <a:t>اسم</a:t>
            </a:r>
            <a:r>
              <a:rPr lang="en-US" sz="2800" b="1" dirty="0">
                <a:solidFill>
                  <a:schemeClr val="accent2"/>
                </a:solidFill>
                <a:effectLst>
                  <a:outerShdw blurRad="38100" dist="38100" dir="2700000" algn="tl">
                    <a:srgbClr val="000000">
                      <a:alpha val="43137"/>
                    </a:srgbClr>
                  </a:outerShdw>
                </a:effectLst>
                <a:cs typeface="Aban" pitchFamily="2" charset="-78"/>
              </a:rPr>
              <a:t>)+</a:t>
            </a:r>
            <a:br>
              <a:rPr lang="en-US" sz="2800" b="1" dirty="0">
                <a:solidFill>
                  <a:schemeClr val="accent2"/>
                </a:solidFill>
                <a:effectLst>
                  <a:outerShdw blurRad="38100" dist="38100" dir="2700000" algn="tl">
                    <a:srgbClr val="000000">
                      <a:alpha val="43137"/>
                    </a:srgbClr>
                  </a:outerShdw>
                </a:effectLst>
                <a:cs typeface="Aban" pitchFamily="2" charset="-78"/>
              </a:rPr>
            </a:br>
            <a:r>
              <a:rPr lang="en-US" sz="2800" b="1" dirty="0">
                <a:effectLst>
                  <a:outerShdw blurRad="38100" dist="38100" dir="2700000" algn="tl">
                    <a:srgbClr val="000000">
                      <a:alpha val="43137"/>
                    </a:srgbClr>
                  </a:outerShdw>
                </a:effectLst>
                <a:cs typeface="Aban" pitchFamily="2" charset="-78"/>
              </a:rPr>
              <a:t>EVERY (</a:t>
            </a:r>
            <a:r>
              <a:rPr lang="fa-IR" sz="2800" b="1" dirty="0">
                <a:effectLst>
                  <a:outerShdw blurRad="38100" dist="38100" dir="2700000" algn="tl">
                    <a:srgbClr val="000000">
                      <a:alpha val="43137"/>
                    </a:srgbClr>
                  </a:outerShdw>
                </a:effectLst>
                <a:cs typeface="Aban" pitchFamily="2" charset="-78"/>
              </a:rPr>
              <a:t>صفت</a:t>
            </a:r>
            <a:r>
              <a:rPr lang="en-US" sz="2800" b="1" dirty="0">
                <a:effectLst>
                  <a:outerShdw blurRad="38100" dist="38100" dir="2700000" algn="tl">
                    <a:srgbClr val="000000">
                      <a:alpha val="43137"/>
                    </a:srgbClr>
                  </a:outerShdw>
                </a:effectLst>
                <a:cs typeface="Aban" pitchFamily="2" charset="-78"/>
              </a:rPr>
              <a:t>) +</a:t>
            </a:r>
            <a:br>
              <a:rPr lang="en-US" sz="2800" b="1" dirty="0">
                <a:effectLst>
                  <a:outerShdw blurRad="38100" dist="38100" dir="2700000" algn="tl">
                    <a:srgbClr val="000000">
                      <a:alpha val="43137"/>
                    </a:srgbClr>
                  </a:outerShdw>
                </a:effectLst>
                <a:cs typeface="Aban" pitchFamily="2" charset="-78"/>
              </a:rPr>
            </a:br>
            <a:r>
              <a:rPr lang="en-US" sz="2800" b="1" dirty="0">
                <a:solidFill>
                  <a:schemeClr val="accent2"/>
                </a:solidFill>
                <a:effectLst>
                  <a:outerShdw blurRad="38100" dist="38100" dir="2700000" algn="tl">
                    <a:srgbClr val="000000">
                      <a:alpha val="43137"/>
                    </a:srgbClr>
                  </a:outerShdw>
                </a:effectLst>
                <a:cs typeface="Aban" pitchFamily="2" charset="-78"/>
              </a:rPr>
              <a:t>MORNING (</a:t>
            </a:r>
            <a:r>
              <a:rPr lang="fa-IR" sz="2800" b="1" dirty="0">
                <a:solidFill>
                  <a:schemeClr val="accent2"/>
                </a:solidFill>
                <a:effectLst>
                  <a:outerShdw blurRad="38100" dist="38100" dir="2700000" algn="tl">
                    <a:srgbClr val="000000">
                      <a:alpha val="43137"/>
                    </a:srgbClr>
                  </a:outerShdw>
                </a:effectLst>
                <a:cs typeface="Aban" pitchFamily="2" charset="-78"/>
              </a:rPr>
              <a:t>اسم</a:t>
            </a:r>
            <a:r>
              <a:rPr lang="en-US" sz="2800" b="1" dirty="0">
                <a:solidFill>
                  <a:schemeClr val="accent2"/>
                </a:solidFill>
                <a:effectLst>
                  <a:outerShdw blurRad="38100" dist="38100" dir="2700000" algn="tl">
                    <a:srgbClr val="000000">
                      <a:alpha val="43137"/>
                    </a:srgbClr>
                  </a:outerShdw>
                </a:effectLst>
                <a:cs typeface="Aban" pitchFamily="2" charset="-78"/>
              </a:rPr>
              <a:t>)</a:t>
            </a:r>
          </a:p>
        </p:txBody>
      </p:sp>
      <p:pic>
        <p:nvPicPr>
          <p:cNvPr id="4" name="ตัวยึดเนื้อหา 3" descr="runner.jpg"/>
          <p:cNvPicPr>
            <a:picLocks noGrp="1" noChangeAspect="1"/>
          </p:cNvPicPr>
          <p:nvPr>
            <p:ph idx="1"/>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2711624" y="3950512"/>
            <a:ext cx="1728192" cy="181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ight Arrow 2"/>
          <p:cNvSpPr/>
          <p:nvPr>
            <p:custDataLst>
              <p:tags r:id="rId4"/>
            </p:custDataLst>
          </p:nvPr>
        </p:nvSpPr>
        <p:spPr>
          <a:xfrm>
            <a:off x="5303912" y="4509120"/>
            <a:ext cx="1371600" cy="609600"/>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solidFill>
                <a:prstClr val="white"/>
              </a:solidFill>
            </a:endParaRPr>
          </a:p>
        </p:txBody>
      </p:sp>
      <p:pic>
        <p:nvPicPr>
          <p:cNvPr id="350213" name="Picture 2" descr="C:\Users\TEVIOT\AppData\Local\Microsoft\Windows\Temporary Internet Files\Content.IE5\XRA9JMK0\MC900014450[1].wmf"/>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248128" y="3719513"/>
            <a:ext cx="2082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custDataLst>
              <p:tags r:id="rId6"/>
            </p:custDataLst>
          </p:nvPr>
        </p:nvSpPr>
        <p:spPr>
          <a:xfrm>
            <a:off x="7608168" y="5765987"/>
            <a:ext cx="1627188" cy="461963"/>
          </a:xfrm>
          <a:prstGeom prst="rect">
            <a:avLst/>
          </a:prstGeom>
          <a:noFill/>
        </p:spPr>
        <p:txBody>
          <a:bodyPr>
            <a:spAutoFit/>
          </a:bodyPr>
          <a:lstStyle/>
          <a:p>
            <a:pPr algn="l" rtl="0">
              <a:defRPr/>
            </a:pPr>
            <a:r>
              <a:rPr lang="en-US" sz="2400" b="1" dirty="0">
                <a:solidFill>
                  <a:srgbClr val="DA1F28"/>
                </a:solidFill>
                <a:effectLst>
                  <a:outerShdw blurRad="38100" dist="38100" dir="2700000" algn="tl">
                    <a:srgbClr val="000000">
                      <a:alpha val="43137"/>
                    </a:srgbClr>
                  </a:outerShdw>
                </a:effectLst>
              </a:rPr>
              <a:t>SHOP</a:t>
            </a:r>
          </a:p>
        </p:txBody>
      </p:sp>
    </p:spTree>
    <p:custDataLst>
      <p:tags r:id="rId1"/>
    </p:custDataLst>
    <p:extLst>
      <p:ext uri="{BB962C8B-B14F-4D97-AF65-F5344CB8AC3E}">
        <p14:creationId xmlns:p14="http://schemas.microsoft.com/office/powerpoint/2010/main" val="2324687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9156" y="2699891"/>
            <a:ext cx="6689587" cy="1754326"/>
          </a:xfrm>
          <a:prstGeom prst="rect">
            <a:avLst/>
          </a:prstGeom>
          <a:noFill/>
        </p:spPr>
        <p:txBody>
          <a:bodyPr wrap="square" rtlCol="0">
            <a:spAutoFit/>
          </a:bodyPr>
          <a:lstStyle/>
          <a:p>
            <a:pPr algn="ctr"/>
            <a:r>
              <a:rPr lang="en-US" sz="5400" dirty="0">
                <a:cs typeface="2  Homa" panose="00000400000000000000" pitchFamily="2" charset="-78"/>
              </a:rPr>
              <a:t>Simple Present Tense</a:t>
            </a:r>
          </a:p>
          <a:p>
            <a:pPr algn="ctr"/>
            <a:r>
              <a:rPr lang="fa-IR" sz="5400" dirty="0">
                <a:cs typeface="2  Homa" panose="00000400000000000000" pitchFamily="2" charset="-78"/>
              </a:rPr>
              <a:t>زمان حال ساده</a:t>
            </a:r>
            <a:endParaRPr lang="en-US" sz="5400" dirty="0">
              <a:cs typeface="2  Homa" panose="00000400000000000000" pitchFamily="2" charset="-78"/>
            </a:endParaRPr>
          </a:p>
        </p:txBody>
      </p:sp>
      <p:sp>
        <p:nvSpPr>
          <p:cNvPr id="5" name="TextBox 4">
            <a:hlinkClick r:id="rId2"/>
          </p:cNvPr>
          <p:cNvSpPr txBox="1"/>
          <p:nvPr/>
        </p:nvSpPr>
        <p:spPr>
          <a:xfrm>
            <a:off x="4813300" y="6457890"/>
            <a:ext cx="2781300" cy="400110"/>
          </a:xfrm>
          <a:prstGeom prst="rect">
            <a:avLst/>
          </a:prstGeom>
          <a:noFill/>
        </p:spPr>
        <p:txBody>
          <a:bodyPr wrap="square" rtlCol="0">
            <a:spAutoFit/>
          </a:bodyPr>
          <a:lstStyle/>
          <a:p>
            <a:pPr algn="ctr" rtl="1"/>
            <a:r>
              <a:rPr lang="en-US" sz="2000" dirty="0">
                <a:solidFill>
                  <a:srgbClr val="F2F2F2"/>
                </a:solidFill>
                <a:latin typeface="Zekton Free" panose="02000506020000020004" pitchFamily="2" charset="0"/>
              </a:rPr>
              <a:t>Ahmad Kazemi</a:t>
            </a:r>
          </a:p>
        </p:txBody>
      </p:sp>
      <p:sp>
        <p:nvSpPr>
          <p:cNvPr id="2" name="TextBox 1"/>
          <p:cNvSpPr txBox="1"/>
          <p:nvPr/>
        </p:nvSpPr>
        <p:spPr>
          <a:xfrm>
            <a:off x="5562599" y="837843"/>
            <a:ext cx="1282700" cy="1862048"/>
          </a:xfrm>
          <a:prstGeom prst="rect">
            <a:avLst/>
          </a:prstGeom>
          <a:noFill/>
        </p:spPr>
        <p:txBody>
          <a:bodyPr wrap="square" rtlCol="0">
            <a:spAutoFit/>
          </a:bodyPr>
          <a:lstStyle/>
          <a:p>
            <a:pPr algn="ctr"/>
            <a:r>
              <a:rPr lang="fa-IR" sz="11500" dirty="0">
                <a:cs typeface="2  Homa" panose="00000400000000000000" pitchFamily="2" charset="-78"/>
              </a:rPr>
              <a:t>1</a:t>
            </a:r>
            <a:endParaRPr lang="en-US" sz="11500" dirty="0">
              <a:cs typeface="2  Homa" panose="00000400000000000000" pitchFamily="2" charset="-78"/>
            </a:endParaRPr>
          </a:p>
        </p:txBody>
      </p:sp>
    </p:spTree>
    <p:extLst>
      <p:ext uri="{BB962C8B-B14F-4D97-AF65-F5344CB8AC3E}">
        <p14:creationId xmlns:p14="http://schemas.microsoft.com/office/powerpoint/2010/main" val="263741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0SuLLe25ZloCiruETMK4fu"/>
</p:tagLst>
</file>

<file path=ppt/tags/tag2.xml><?xml version="1.0" encoding="utf-8"?>
<p:tagLst xmlns:a="http://schemas.openxmlformats.org/drawingml/2006/main" xmlns:r="http://schemas.openxmlformats.org/officeDocument/2006/relationships" xmlns:p="http://schemas.openxmlformats.org/presentationml/2006/main">
  <p:tag name="DVSHAPEID" val="fPWJbLfQuGn7KGfcnyrfVj"/>
</p:tagLst>
</file>

<file path=ppt/tags/tag3.xml><?xml version="1.0" encoding="utf-8"?>
<p:tagLst xmlns:a="http://schemas.openxmlformats.org/drawingml/2006/main" xmlns:r="http://schemas.openxmlformats.org/officeDocument/2006/relationships" xmlns:p="http://schemas.openxmlformats.org/presentationml/2006/main">
  <p:tag name="DVSHAPEID" val="nupWYyPFsH7wyd57uM4CiA"/>
</p:tagLst>
</file>

<file path=ppt/tags/tag4.xml><?xml version="1.0" encoding="utf-8"?>
<p:tagLst xmlns:a="http://schemas.openxmlformats.org/drawingml/2006/main" xmlns:r="http://schemas.openxmlformats.org/officeDocument/2006/relationships" xmlns:p="http://schemas.openxmlformats.org/presentationml/2006/main">
  <p:tag name="DVSHAPEID" val="FP69UiB5CFUVvwLicym0g0"/>
</p:tagLst>
</file>

<file path=ppt/tags/tag5.xml><?xml version="1.0" encoding="utf-8"?>
<p:tagLst xmlns:a="http://schemas.openxmlformats.org/drawingml/2006/main" xmlns:r="http://schemas.openxmlformats.org/officeDocument/2006/relationships" xmlns:p="http://schemas.openxmlformats.org/presentationml/2006/main">
  <p:tag name="DVSHAPEID" val="2tvWZ09Yv6zVa6D2RXfp4H"/>
</p:tagLst>
</file>

<file path=ppt/tags/tag6.xml><?xml version="1.0" encoding="utf-8"?>
<p:tagLst xmlns:a="http://schemas.openxmlformats.org/drawingml/2006/main" xmlns:r="http://schemas.openxmlformats.org/officeDocument/2006/relationships" xmlns:p="http://schemas.openxmlformats.org/presentationml/2006/main">
  <p:tag name="DVSHAPEID" val="lAmEF9HoLRWkgGMgz5CCdD"/>
</p:tagLst>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Pink floral brocade design presentation (widescreen)</Template>
  <TotalTime>0</TotalTime>
  <Words>6708</Words>
  <Application>Microsoft Macintosh PowerPoint</Application>
  <PresentationFormat>Widescreen</PresentationFormat>
  <Paragraphs>450</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Times New Roman</vt:lpstr>
      <vt:lpstr>Zekton Free</vt:lpstr>
      <vt:lpstr>B Koodak</vt:lpstr>
      <vt:lpstr>Arial</vt:lpstr>
      <vt:lpstr>Curlz MT</vt:lpstr>
      <vt:lpstr>Comic Sans MS</vt:lpstr>
      <vt:lpstr>PINKFLORALBROCADE_16X9</vt:lpstr>
      <vt:lpstr>آموزش گرامر کاربردی زبان انگلیسی</vt:lpstr>
      <vt:lpstr>PowerPoint Presentation</vt:lpstr>
      <vt:lpstr>PowerPoint Presentation</vt:lpstr>
      <vt:lpstr>PowerPoint Presentation</vt:lpstr>
      <vt:lpstr>PowerPoint Presentation</vt:lpstr>
      <vt:lpstr>PowerPoint Presentation</vt:lpstr>
      <vt:lpstr>جمله ساده</vt:lpstr>
      <vt:lpstr>Ali(اسم) +  RUNS (فعل) +  QUICKLY (قید) +  TO (حرف اضافه) + THE (حرف تعریف) +  SHOP(اسم)+ EVERY (صفت) + MORNING (اسم)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2018-04-19T15:27:21Z</dcterms:created>
  <dcterms:modified xsi:type="dcterms:W3CDTF">2020-03-13T05:57:00Z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