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sldIdLst>
    <p:sldId id="262" r:id="rId2"/>
    <p:sldId id="263" r:id="rId3"/>
    <p:sldId id="271" r:id="rId4"/>
    <p:sldId id="265" r:id="rId5"/>
    <p:sldId id="266" r:id="rId6"/>
    <p:sldId id="270" r:id="rId7"/>
    <p:sldId id="268" r:id="rId8"/>
    <p:sldId id="269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3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40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7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41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43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321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40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101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7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8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3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21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3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43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1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0000"/>
                <a:lumMod val="104000"/>
              </a:schemeClr>
            </a:gs>
            <a:gs pos="100000">
              <a:schemeClr val="accent1">
                <a:tint val="84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C84B605-E90C-41A4-AC64-727DF9983D4B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6815360-991D-487F-855A-4095BF548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0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9" r:id="rId1"/>
    <p:sldLayoutId id="2147484020" r:id="rId2"/>
    <p:sldLayoutId id="2147484021" r:id="rId3"/>
    <p:sldLayoutId id="2147484022" r:id="rId4"/>
    <p:sldLayoutId id="2147484023" r:id="rId5"/>
    <p:sldLayoutId id="2147484024" r:id="rId6"/>
    <p:sldLayoutId id="2147484025" r:id="rId7"/>
    <p:sldLayoutId id="2147484026" r:id="rId8"/>
    <p:sldLayoutId id="2147484027" r:id="rId9"/>
    <p:sldLayoutId id="2147484028" r:id="rId10"/>
    <p:sldLayoutId id="2147484029" r:id="rId11"/>
    <p:sldLayoutId id="2147484030" r:id="rId12"/>
    <p:sldLayoutId id="2147484031" r:id="rId13"/>
    <p:sldLayoutId id="2147484032" r:id="rId14"/>
    <p:sldLayoutId id="2147484033" r:id="rId15"/>
    <p:sldLayoutId id="2147484034" r:id="rId16"/>
    <p:sldLayoutId id="214748403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0000"/>
                <a:lumMod val="104000"/>
              </a:schemeClr>
            </a:gs>
            <a:gs pos="100000">
              <a:schemeClr val="accent1">
                <a:tint val="84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E1E4E-B315-4248-AEC0-D61583E403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6939" y="1391477"/>
            <a:ext cx="7593496" cy="1309193"/>
          </a:xfrm>
        </p:spPr>
        <p:txBody>
          <a:bodyPr>
            <a:normAutofit/>
          </a:bodyPr>
          <a:lstStyle/>
          <a:p>
            <a:r>
              <a:rPr lang="fa-IR" sz="7200" dirty="0">
                <a:solidFill>
                  <a:schemeClr val="accent1">
                    <a:lumMod val="50000"/>
                  </a:schemeClr>
                </a:solidFill>
                <a:cs typeface="2  Aseman" panose="00000400000000000000" pitchFamily="2" charset="-78"/>
              </a:rPr>
              <a:t>گرامیداشت هفته سلامت </a:t>
            </a:r>
            <a:endParaRPr lang="en-US" sz="7200" dirty="0">
              <a:solidFill>
                <a:schemeClr val="accent1">
                  <a:lumMod val="50000"/>
                </a:schemeClr>
              </a:solidFill>
              <a:cs typeface="2  Asema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72F8D-1B3C-416F-962A-341D3AA11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199" y="3021497"/>
            <a:ext cx="4750191" cy="219986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a-IR" sz="5800" dirty="0">
                <a:solidFill>
                  <a:srgbClr val="FFFF00"/>
                </a:solidFill>
              </a:rPr>
              <a:t>با</a:t>
            </a:r>
          </a:p>
          <a:p>
            <a:r>
              <a:rPr lang="fa-IR" sz="4400" dirty="0">
                <a:solidFill>
                  <a:srgbClr val="002060"/>
                </a:solidFill>
                <a:cs typeface="2  Aseman" panose="00000400000000000000" pitchFamily="2" charset="-78"/>
              </a:rPr>
              <a:t> </a:t>
            </a:r>
            <a:r>
              <a:rPr lang="fa-IR" sz="7200" dirty="0">
                <a:solidFill>
                  <a:srgbClr val="002060"/>
                </a:solidFill>
                <a:cs typeface="2  Aseman" panose="00000400000000000000" pitchFamily="2" charset="-78"/>
              </a:rPr>
              <a:t>آموزه های دینی</a:t>
            </a:r>
            <a:endParaRPr lang="en-US" sz="4400" dirty="0">
              <a:solidFill>
                <a:srgbClr val="002060"/>
              </a:solidFill>
              <a:cs typeface="2  Aseman" panose="00000400000000000000" pitchFamily="2" charset="-78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54C17BA-E7ED-4261-AD6F-A749405B51D3}"/>
              </a:ext>
            </a:extLst>
          </p:cNvPr>
          <p:cNvSpPr/>
          <p:nvPr/>
        </p:nvSpPr>
        <p:spPr>
          <a:xfrm>
            <a:off x="4909929" y="6007396"/>
            <a:ext cx="3776870" cy="850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rgbClr val="002060"/>
                </a:solidFill>
                <a:cs typeface="_MRT_Khodkar" panose="00000700000000000000" pitchFamily="2" charset="-78"/>
              </a:rPr>
              <a:t>آموزشکده فنی استهبان اردیبهشت 1400</a:t>
            </a:r>
            <a:endParaRPr lang="en-US" sz="2000" dirty="0">
              <a:solidFill>
                <a:srgbClr val="002060"/>
              </a:solidFill>
              <a:cs typeface="_MRT_Khodkar" panose="00000700000000000000" pitchFamily="2" charset="-78"/>
            </a:endParaRPr>
          </a:p>
        </p:txBody>
      </p:sp>
      <p:pic>
        <p:nvPicPr>
          <p:cNvPr id="5" name="Picture 2" descr="دانشگاه فنی و حرفه ای">
            <a:extLst>
              <a:ext uri="{FF2B5EF4-FFF2-40B4-BE49-F238E27FC236}">
                <a16:creationId xmlns:a16="http://schemas.microsoft.com/office/drawing/2014/main" id="{2191A82B-BA68-4E59-BC90-46894F4761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6345" y="0"/>
            <a:ext cx="885655" cy="1099419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tx1">
                <a:lumMod val="7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9285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05418F-240B-4621-B10D-F1B5C644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721" y="1454426"/>
            <a:ext cx="10058400" cy="4335087"/>
          </a:xfrm>
          <a:prstGeom prst="round1Rect">
            <a:avLst/>
          </a:prstGeom>
          <a:effectLst>
            <a:outerShdw blurRad="50800" dist="38100" dir="2700000" algn="tl" rotWithShape="0">
              <a:srgbClr val="FFFF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fa-IR" sz="6000" b="1" dirty="0">
                <a:solidFill>
                  <a:srgbClr val="002060"/>
                </a:solidFill>
                <a:cs typeface="2  Aseman" panose="00000400000000000000" pitchFamily="2" charset="-78"/>
              </a:rPr>
              <a:t>نیروهای قدرتمند معنوی، بزرگ ترین هدیه مذاهب به انسان هاست. برای یک فرد معتقد، این هدیه عبارت است از: احساس امید و آرامش</a:t>
            </a:r>
            <a:endParaRPr lang="en-US" sz="6000" b="1" dirty="0">
              <a:solidFill>
                <a:srgbClr val="002060"/>
              </a:solidFill>
              <a:cs typeface="2  Asem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2763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829044B2-47AB-457C-B3DB-99F31C4D3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704" y="1463040"/>
            <a:ext cx="10018712" cy="4346917"/>
          </a:xfrm>
          <a:prstGeom prst="round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5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Aseman" panose="00000400000000000000" pitchFamily="2" charset="-78"/>
              </a:rPr>
              <a:t>در زندگی اجتماعی، متواضعانه رفتار کردن و هنگام برخورد با افراد غیر مودب با مدارا و ملایمت پاسخ دادن ، احساس آرامش به ارمغان می آورد</a:t>
            </a:r>
            <a:endParaRPr lang="en-US" sz="5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Asem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0493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63104A-4AB9-4CDA-8B15-9EF603818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401" y="1557553"/>
            <a:ext cx="10018712" cy="4251960"/>
          </a:xfrm>
          <a:prstGeom prst="round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6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Aseman" panose="00000400000000000000" pitchFamily="2" charset="-78"/>
              </a:rPr>
              <a:t>بابت </a:t>
            </a:r>
            <a:r>
              <a:rPr lang="fa-IR" sz="5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Aseman" panose="00000400000000000000" pitchFamily="2" charset="-78"/>
              </a:rPr>
              <a:t>نعمتهائی که خداوند به شماو پدرو مادرتان داده است ازجمله سلامت جسم و روان، سپاسگزار باشید</a:t>
            </a:r>
            <a:endParaRPr lang="en-US" sz="6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Asem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750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B04C49-C01C-43F0-8394-3C1B19ABC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530" y="1692965"/>
            <a:ext cx="10018712" cy="4071731"/>
          </a:xfrm>
          <a:prstGeom prst="round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6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Aseman" panose="00000400000000000000" pitchFamily="2" charset="-78"/>
              </a:rPr>
              <a:t>دراجرای </a:t>
            </a:r>
            <a:r>
              <a:rPr lang="fa-IR" sz="5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2  Aseman" panose="00000400000000000000" pitchFamily="2" charset="-78"/>
              </a:rPr>
              <a:t>آموزه های دینی همچون انفاق، از اعتدال خارج نشوید و میانه رو باشید</a:t>
            </a:r>
            <a:endParaRPr lang="en-US" sz="6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2  Asem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8723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>
            <a:extLst>
              <a:ext uri="{FF2B5EF4-FFF2-40B4-BE49-F238E27FC236}">
                <a16:creationId xmlns:a16="http://schemas.microsoft.com/office/drawing/2014/main" id="{4B9BED8A-7130-45A1-9C9E-F8E73914CF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98783" y="1732720"/>
            <a:ext cx="10018712" cy="4058480"/>
          </a:xfrm>
          <a:prstGeom prst="round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5400" b="1" dirty="0">
                <a:solidFill>
                  <a:srgbClr val="002060"/>
                </a:solidFill>
                <a:cs typeface="2  Aseman" panose="00000400000000000000" pitchFamily="2" charset="-78"/>
              </a:rPr>
              <a:t>درآموزه های دینی هرکسی نسبت به  سلامت جسم و روان خود وهمچنین نسبت به سلامت جسمی و روحی دیگر همنوعان خود نیز مسئول است</a:t>
            </a:r>
            <a:endParaRPr lang="en-US" sz="5400" b="1" dirty="0">
              <a:solidFill>
                <a:srgbClr val="002060"/>
              </a:solidFill>
              <a:cs typeface="2  Asem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815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>
            <a:extLst>
              <a:ext uri="{FF2B5EF4-FFF2-40B4-BE49-F238E27FC236}">
                <a16:creationId xmlns:a16="http://schemas.microsoft.com/office/drawing/2014/main" id="{FB04946E-DB71-4344-BB95-9B5FFD2C9F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25287" y="1494181"/>
            <a:ext cx="10018712" cy="4283766"/>
          </a:xfrm>
          <a:prstGeom prst="round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6600" dirty="0"/>
              <a:t> </a:t>
            </a:r>
            <a:r>
              <a:rPr lang="fa-IR" sz="5400" b="1" dirty="0">
                <a:solidFill>
                  <a:srgbClr val="002060"/>
                </a:solidFill>
                <a:cs typeface="2  Aseman" panose="00000400000000000000" pitchFamily="2" charset="-78"/>
              </a:rPr>
              <a:t>نشاط و سرور از آنِ کسی است که روانی امن و آرام داشته باشد و انسان وقتی به این امنیت و اطمینان نفس </a:t>
            </a:r>
          </a:p>
          <a:p>
            <a:r>
              <a:rPr lang="fa-IR" sz="5400" b="1" dirty="0">
                <a:solidFill>
                  <a:srgbClr val="002060"/>
                </a:solidFill>
                <a:cs typeface="2  Aseman" panose="00000400000000000000" pitchFamily="2" charset="-78"/>
              </a:rPr>
              <a:t>می رسد که ترنّم نام خدا بر لب و یاد او بر قلب و جانش طنین انداخته باشد</a:t>
            </a:r>
            <a:endParaRPr lang="en-US" sz="5400" b="1" dirty="0">
              <a:solidFill>
                <a:srgbClr val="002060"/>
              </a:solidFill>
              <a:cs typeface="2  Asem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48229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>
            <a:extLst>
              <a:ext uri="{FF2B5EF4-FFF2-40B4-BE49-F238E27FC236}">
                <a16:creationId xmlns:a16="http://schemas.microsoft.com/office/drawing/2014/main" id="{69DB98AC-7BBC-455E-A94B-B1DE76B24E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25287" y="1573695"/>
            <a:ext cx="10018712" cy="4230757"/>
          </a:xfrm>
          <a:prstGeom prst="round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5400" b="1" dirty="0">
                <a:solidFill>
                  <a:srgbClr val="002060"/>
                </a:solidFill>
                <a:cs typeface="2  Aseman" panose="00000400000000000000" pitchFamily="2" charset="-78"/>
              </a:rPr>
              <a:t>خداوند در قرآن مجید، با تأکید بسیار، تنها راه رستگاری و سعادت انسان را در «تزکیه» و پالایش روح و روان آدمی</a:t>
            </a:r>
            <a:br>
              <a:rPr lang="fa-IR" sz="5400" b="1" dirty="0">
                <a:solidFill>
                  <a:srgbClr val="002060"/>
                </a:solidFill>
                <a:cs typeface="2  Aseman" panose="00000400000000000000" pitchFamily="2" charset="-78"/>
              </a:rPr>
            </a:br>
            <a:r>
              <a:rPr lang="fa-IR" sz="5400" b="1" dirty="0">
                <a:solidFill>
                  <a:srgbClr val="002060"/>
                </a:solidFill>
                <a:cs typeface="2  Aseman" panose="00000400000000000000" pitchFamily="2" charset="-78"/>
              </a:rPr>
              <a:t> می داند</a:t>
            </a:r>
            <a:endParaRPr lang="en-US" sz="5400" b="1" dirty="0">
              <a:solidFill>
                <a:srgbClr val="002060"/>
              </a:solidFill>
              <a:cs typeface="2  Asem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93719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5">
            <a:extLst>
              <a:ext uri="{FF2B5EF4-FFF2-40B4-BE49-F238E27FC236}">
                <a16:creationId xmlns:a16="http://schemas.microsoft.com/office/drawing/2014/main" id="{FE2690DD-D9DC-420E-BEE3-FA09F5F3B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87" y="1616765"/>
            <a:ext cx="10018712" cy="4172778"/>
          </a:xfrm>
          <a:prstGeom prst="round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br>
              <a:rPr lang="fa-IR" sz="6700" b="1" dirty="0">
                <a:solidFill>
                  <a:srgbClr val="002060"/>
                </a:solidFill>
                <a:cs typeface="2  Aseman" panose="00000400000000000000" pitchFamily="2" charset="-78"/>
              </a:rPr>
            </a:br>
            <a:r>
              <a:rPr lang="fa-IR" sz="6000" b="1" dirty="0">
                <a:solidFill>
                  <a:srgbClr val="002060"/>
                </a:solidFill>
                <a:cs typeface="2  Aseman" panose="00000400000000000000" pitchFamily="2" charset="-78"/>
              </a:rPr>
              <a:t>آموزه‌های دینی و پیوند نهادهای مذهبی و نظام سلامت درجهت ساخت جهانی عادلانه‌تر و سالم‌ترگام های موثری برداشته است</a:t>
            </a:r>
            <a:br>
              <a:rPr lang="en-US" dirty="0">
                <a:solidFill>
                  <a:srgbClr val="C00000"/>
                </a:solidFill>
                <a:cs typeface="2  Aseman" panose="00000400000000000000" pitchFamily="2" charset="-78"/>
              </a:rPr>
            </a:br>
            <a:endParaRPr lang="en-US" sz="3600" dirty="0">
              <a:solidFill>
                <a:srgbClr val="C00000"/>
              </a:solidFill>
              <a:cs typeface="2  Asem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4702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232</TotalTime>
  <Words>150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Parallax</vt:lpstr>
      <vt:lpstr>گرامیداشت هفته سلامت </vt:lpstr>
      <vt:lpstr>نیروهای قدرتمند معنوی، بزرگ ترین هدیه مذاهب به انسان هاست. برای یک فرد معتقد، این هدیه عبارت است از: احساس امید و آرامش</vt:lpstr>
      <vt:lpstr>در زندگی اجتماعی، متواضعانه رفتار کردن و هنگام برخورد با افراد غیر مودب با مدارا و ملایمت پاسخ دادن ، احساس آرامش به ارمغان می آورد</vt:lpstr>
      <vt:lpstr>بابت نعمتهائی که خداوند به شماو پدرو مادرتان داده است ازجمله سلامت جسم و روان، سپاسگزار باشید</vt:lpstr>
      <vt:lpstr>دراجرای آموزه های دینی همچون انفاق، از اعتدال خارج نشوید و میانه رو باشید</vt:lpstr>
      <vt:lpstr>درآموزه های دینی هرکسی نسبت به  سلامت جسم و روان خود وهمچنین نسبت به سلامت جسمی و روحی دیگر همنوعان خود نیز مسئول است</vt:lpstr>
      <vt:lpstr> نشاط و سرور از آنِ کسی است که روانی امن و آرام داشته باشد و انسان وقتی به این امنیت و اطمینان نفس  می رسد که ترنّم نام خدا بر لب و یاد او بر قلب و جانش طنین انداخته باشد</vt:lpstr>
      <vt:lpstr>خداوند در قرآن مجید، با تأکید بسیار، تنها راه رستگاری و سعادت انسان را در «تزکیه» و پالایش روح و روان آدمی  می داند</vt:lpstr>
      <vt:lpstr> آموزه‌های دینی و پیوند نهادهای مذهبی و نظام سلامت درجهت ساخت جهانی عادلانه‌تر و سالم‌ترگام های موثری برداشته است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Afarinesh</dc:creator>
  <cp:lastModifiedBy>RayanMobile</cp:lastModifiedBy>
  <cp:revision>30</cp:revision>
  <dcterms:created xsi:type="dcterms:W3CDTF">2021-05-02T17:33:03Z</dcterms:created>
  <dcterms:modified xsi:type="dcterms:W3CDTF">2021-05-04T22:30:38Z</dcterms:modified>
</cp:coreProperties>
</file>